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  <p:sldId id="282" r:id="rId3"/>
    <p:sldId id="281" r:id="rId4"/>
    <p:sldId id="295" r:id="rId5"/>
    <p:sldId id="29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EB1CFD-41CD-A344-8A96-FE80629DDCCB}">
          <p14:sldIdLst>
            <p14:sldId id="278"/>
            <p14:sldId id="282"/>
            <p14:sldId id="281"/>
            <p14:sldId id="295"/>
            <p14:sldId id="296"/>
          </p14:sldIdLst>
        </p14:section>
        <p14:section name="Untitled Section" id="{F88C4A54-AA38-084E-8DEF-73059D899A00}">
          <p14:sldIdLst/>
        </p14:section>
        <p14:section name="Untitled Section" id="{AFFA490E-B2E0-7F4A-86C3-3869065E233B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 snapToGrid="0" snapToObjects="1">
      <p:cViewPr varScale="1">
        <p:scale>
          <a:sx n="72" d="100"/>
          <a:sy n="72" d="100"/>
        </p:scale>
        <p:origin x="-47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AE441E-349F-C547-9762-C592DFA95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6777" y="1457776"/>
            <a:ext cx="9144000" cy="2536825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DINAMIKA, TANTANGAN, ESENSI DAN URGENSI PANCASILA </a:t>
            </a:r>
            <a:r>
              <a:rPr lang="en-US" sz="4400" dirty="0" smtClean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SEBAGAI PANDANGAN HIDUP DAN DASAR NEGARA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3100" dirty="0" err="1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Pertemuan</a:t>
            </a:r>
            <a:r>
              <a:rPr lang="en-US" sz="3100" dirty="0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 ke</a:t>
            </a:r>
            <a:r>
              <a:rPr lang="en-US" sz="3100" dirty="0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-6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en-US" sz="4000" dirty="0">
              <a:solidFill>
                <a:srgbClr val="00206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7773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smtClean="0"/>
              <a:t>proses </a:t>
            </a:r>
            <a:r>
              <a:rPr lang="es-ES" dirty="0" smtClean="0"/>
              <a:t>yang </a:t>
            </a:r>
            <a:r>
              <a:rPr lang="es-ES" dirty="0" err="1"/>
              <a:t>cukup</a:t>
            </a:r>
            <a:r>
              <a:rPr lang="es-ES" dirty="0"/>
              <a:t> </a:t>
            </a:r>
            <a:r>
              <a:rPr lang="es-ES" dirty="0" err="1"/>
              <a:t>panjang</a:t>
            </a:r>
            <a:r>
              <a:rPr lang="es-ES" dirty="0"/>
              <a:t>. Pada </a:t>
            </a:r>
            <a:r>
              <a:rPr lang="es-ES" dirty="0" err="1"/>
              <a:t>mulanya</a:t>
            </a:r>
            <a:r>
              <a:rPr lang="es-ES" dirty="0"/>
              <a:t>, </a:t>
            </a:r>
            <a:r>
              <a:rPr lang="es-ES" dirty="0" err="1"/>
              <a:t>adat</a:t>
            </a:r>
            <a:r>
              <a:rPr lang="es-ES" dirty="0"/>
              <a:t> </a:t>
            </a:r>
            <a:r>
              <a:rPr lang="es-ES" dirty="0" err="1"/>
              <a:t>istiadat</a:t>
            </a:r>
            <a:r>
              <a:rPr lang="es-ES" dirty="0"/>
              <a:t> dan agama </a:t>
            </a:r>
            <a:r>
              <a:rPr lang="es-ES" dirty="0" err="1" smtClean="0"/>
              <a:t>menjadi</a:t>
            </a:r>
            <a:r>
              <a:rPr lang="es-ES" dirty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 smtClean="0"/>
              <a:t>. 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pasang</a:t>
            </a:r>
            <a:r>
              <a:rPr lang="en-US" dirty="0" smtClean="0"/>
              <a:t> </a:t>
            </a:r>
            <a:r>
              <a:rPr lang="en-US" dirty="0" err="1" smtClean="0"/>
              <a:t>surut</a:t>
            </a:r>
            <a:r>
              <a:rPr lang="en-US" dirty="0" smtClean="0"/>
              <a:t> yang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7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Bebas Neue" pitchFamily="34" charset="0"/>
              </a:rPr>
              <a:t>Pada</a:t>
            </a:r>
            <a:r>
              <a:rPr lang="en-US" dirty="0">
                <a:latin typeface="Bebas Neue" pitchFamily="34" charset="0"/>
              </a:rPr>
              <a:t> era </a:t>
            </a:r>
            <a:r>
              <a:rPr lang="en-US" dirty="0" err="1">
                <a:latin typeface="Bebas Neue" pitchFamily="34" charset="0"/>
              </a:rPr>
              <a:t>globalisasi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dewasa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ini</a:t>
            </a:r>
            <a:r>
              <a:rPr lang="en-US" dirty="0">
                <a:latin typeface="Bebas Neue" pitchFamily="34" charset="0"/>
              </a:rPr>
              <a:t>, </a:t>
            </a:r>
            <a:r>
              <a:rPr lang="en-US" dirty="0" err="1">
                <a:latin typeface="Bebas Neue" pitchFamily="34" charset="0"/>
              </a:rPr>
              <a:t>banyak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hal</a:t>
            </a:r>
            <a:r>
              <a:rPr lang="en-US" dirty="0">
                <a:latin typeface="Bebas Neue" pitchFamily="34" charset="0"/>
              </a:rPr>
              <a:t> yang </a:t>
            </a:r>
            <a:r>
              <a:rPr lang="en-US" dirty="0" err="1">
                <a:latin typeface="Bebas Neue" pitchFamily="34" charset="0"/>
              </a:rPr>
              <a:t>akan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merusak</a:t>
            </a:r>
            <a:r>
              <a:rPr lang="en-US" dirty="0">
                <a:latin typeface="Bebas Neue" pitchFamily="34" charset="0"/>
              </a:rPr>
              <a:t> mental </a:t>
            </a:r>
            <a:r>
              <a:rPr lang="en-US" dirty="0" err="1">
                <a:latin typeface="Bebas Neue" pitchFamily="34" charset="0"/>
              </a:rPr>
              <a:t>dan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nilai</a:t>
            </a:r>
            <a:r>
              <a:rPr lang="en-US" dirty="0">
                <a:latin typeface="Bebas Neue" pitchFamily="34" charset="0"/>
              </a:rPr>
              <a:t> moral </a:t>
            </a:r>
            <a:r>
              <a:rPr lang="en-US" dirty="0" err="1">
                <a:latin typeface="Bebas Neue" pitchFamily="34" charset="0"/>
              </a:rPr>
              <a:t>Pancasila</a:t>
            </a:r>
            <a:r>
              <a:rPr lang="en-US" dirty="0">
                <a:latin typeface="Bebas Neue" pitchFamily="34" charset="0"/>
              </a:rPr>
              <a:t> yang </a:t>
            </a:r>
            <a:r>
              <a:rPr lang="en-US" dirty="0" err="1">
                <a:latin typeface="Bebas Neue" pitchFamily="34" charset="0"/>
              </a:rPr>
              <a:t>menjadi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kebanggaan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bangsa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dan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negara</a:t>
            </a:r>
            <a:r>
              <a:rPr lang="en-US" dirty="0">
                <a:latin typeface="Bebas Neue" pitchFamily="34" charset="0"/>
              </a:rPr>
              <a:t> Indonesia. </a:t>
            </a:r>
            <a:r>
              <a:rPr lang="es-ES" dirty="0" err="1">
                <a:latin typeface="Bebas Neue" pitchFamily="34" charset="0"/>
              </a:rPr>
              <a:t>Dengan</a:t>
            </a:r>
            <a:r>
              <a:rPr lang="es-ES" dirty="0">
                <a:latin typeface="Bebas Neue" pitchFamily="34" charset="0"/>
              </a:rPr>
              <a:t> </a:t>
            </a:r>
            <a:r>
              <a:rPr lang="es-ES" dirty="0" err="1">
                <a:latin typeface="Bebas Neue" pitchFamily="34" charset="0"/>
              </a:rPr>
              <a:t>demikian</a:t>
            </a:r>
            <a:r>
              <a:rPr lang="es-ES" dirty="0">
                <a:latin typeface="Bebas Neue" pitchFamily="34" charset="0"/>
              </a:rPr>
              <a:t>, Indonesia </a:t>
            </a:r>
            <a:r>
              <a:rPr lang="es-ES" dirty="0" err="1">
                <a:latin typeface="Bebas Neue" pitchFamily="34" charset="0"/>
              </a:rPr>
              <a:t>perlu</a:t>
            </a:r>
            <a:r>
              <a:rPr lang="es-ES" dirty="0">
                <a:latin typeface="Bebas Neue" pitchFamily="34" charset="0"/>
              </a:rPr>
              <a:t> </a:t>
            </a:r>
            <a:r>
              <a:rPr lang="es-ES" dirty="0" err="1">
                <a:latin typeface="Bebas Neue" pitchFamily="34" charset="0"/>
              </a:rPr>
              <a:t>waspada</a:t>
            </a:r>
            <a:r>
              <a:rPr lang="es-ES" dirty="0">
                <a:latin typeface="Bebas Neue" pitchFamily="34" charset="0"/>
              </a:rPr>
              <a:t> dan </a:t>
            </a:r>
            <a:r>
              <a:rPr lang="es-ES" dirty="0" err="1">
                <a:latin typeface="Bebas Neue" pitchFamily="34" charset="0"/>
              </a:rPr>
              <a:t>berupaya</a:t>
            </a:r>
            <a:r>
              <a:rPr lang="es-ES" dirty="0">
                <a:latin typeface="Bebas Neue" pitchFamily="34" charset="0"/>
              </a:rPr>
              <a:t> agar </a:t>
            </a:r>
            <a:r>
              <a:rPr lang="es-ES" dirty="0" err="1">
                <a:latin typeface="Bebas Neue" pitchFamily="34" charset="0"/>
              </a:rPr>
              <a:t>ketahanan</a:t>
            </a:r>
            <a:r>
              <a:rPr lang="es-ES" dirty="0">
                <a:latin typeface="Bebas Neue" pitchFamily="34" charset="0"/>
              </a:rPr>
              <a:t> </a:t>
            </a:r>
            <a:r>
              <a:rPr lang="en-US" dirty="0">
                <a:latin typeface="Bebas Neue" pitchFamily="34" charset="0"/>
              </a:rPr>
              <a:t>mental-</a:t>
            </a:r>
            <a:r>
              <a:rPr lang="en-US" dirty="0" err="1">
                <a:latin typeface="Bebas Neue" pitchFamily="34" charset="0"/>
              </a:rPr>
              <a:t>ideologi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bangsa</a:t>
            </a:r>
            <a:r>
              <a:rPr lang="en-US" dirty="0">
                <a:latin typeface="Bebas Neue" pitchFamily="34" charset="0"/>
              </a:rPr>
              <a:t> Indonesia </a:t>
            </a:r>
            <a:r>
              <a:rPr lang="en-US" dirty="0" err="1">
                <a:latin typeface="Bebas Neue" pitchFamily="34" charset="0"/>
              </a:rPr>
              <a:t>tidak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tergerus</a:t>
            </a:r>
            <a:r>
              <a:rPr lang="en-US" dirty="0">
                <a:latin typeface="Bebas Neue" pitchFamily="34" charset="0"/>
              </a:rPr>
              <a:t>. </a:t>
            </a:r>
            <a:r>
              <a:rPr lang="en-US" dirty="0" err="1">
                <a:latin typeface="Bebas Neue" pitchFamily="34" charset="0"/>
              </a:rPr>
              <a:t>Pancasila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harus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senantiasa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menjadi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benteng</a:t>
            </a:r>
            <a:r>
              <a:rPr lang="en-US" dirty="0">
                <a:latin typeface="Bebas Neue" pitchFamily="34" charset="0"/>
              </a:rPr>
              <a:t> moral </a:t>
            </a:r>
            <a:r>
              <a:rPr lang="en-US" dirty="0" err="1">
                <a:latin typeface="Bebas Neue" pitchFamily="34" charset="0"/>
              </a:rPr>
              <a:t>dalam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menjawab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tantangan-tantangan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terhadap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unsur-unsur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kehidupan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bernegara</a:t>
            </a:r>
            <a:r>
              <a:rPr lang="en-US" dirty="0">
                <a:latin typeface="Bebas Neue" pitchFamily="34" charset="0"/>
              </a:rPr>
              <a:t>, </a:t>
            </a:r>
            <a:r>
              <a:rPr lang="en-US" dirty="0" err="1">
                <a:latin typeface="Bebas Neue" pitchFamily="34" charset="0"/>
              </a:rPr>
              <a:t>yaitu</a:t>
            </a:r>
            <a:r>
              <a:rPr lang="en-US" dirty="0">
                <a:latin typeface="Bebas Neue" pitchFamily="34" charset="0"/>
              </a:rPr>
              <a:t> </a:t>
            </a:r>
            <a:r>
              <a:rPr lang="en-US" dirty="0" err="1">
                <a:latin typeface="Bebas Neue" pitchFamily="34" charset="0"/>
              </a:rPr>
              <a:t>sosial</a:t>
            </a:r>
            <a:r>
              <a:rPr lang="en-US" dirty="0">
                <a:latin typeface="Bebas Neue" pitchFamily="34" charset="0"/>
              </a:rPr>
              <a:t>, </a:t>
            </a:r>
            <a:r>
              <a:rPr lang="en-US" dirty="0" err="1">
                <a:latin typeface="Bebas Neue" pitchFamily="34" charset="0"/>
              </a:rPr>
              <a:t>politik</a:t>
            </a:r>
            <a:r>
              <a:rPr lang="en-US" dirty="0">
                <a:latin typeface="Bebas Neue" pitchFamily="34" charset="0"/>
              </a:rPr>
              <a:t>, </a:t>
            </a:r>
            <a:r>
              <a:rPr lang="en-US" dirty="0" err="1">
                <a:latin typeface="Bebas Neue" pitchFamily="34" charset="0"/>
              </a:rPr>
              <a:t>ekonomi</a:t>
            </a:r>
            <a:r>
              <a:rPr lang="en-US" dirty="0">
                <a:latin typeface="Bebas Neue" pitchFamily="34" charset="0"/>
              </a:rPr>
              <a:t>, </a:t>
            </a:r>
            <a:r>
              <a:rPr lang="en-US" dirty="0" err="1">
                <a:latin typeface="Bebas Neue" pitchFamily="34" charset="0"/>
              </a:rPr>
              <a:t>budaya</a:t>
            </a:r>
            <a:r>
              <a:rPr lang="en-US" dirty="0">
                <a:latin typeface="Bebas Neue" pitchFamily="34" charset="0"/>
              </a:rPr>
              <a:t>, </a:t>
            </a:r>
            <a:r>
              <a:rPr lang="en-US" dirty="0" err="1">
                <a:latin typeface="Bebas Neue" pitchFamily="34" charset="0"/>
              </a:rPr>
              <a:t>dan</a:t>
            </a:r>
            <a:r>
              <a:rPr lang="en-US" dirty="0">
                <a:latin typeface="Bebas Neue" pitchFamily="34" charset="0"/>
              </a:rPr>
              <a:t> agama</a:t>
            </a:r>
            <a:r>
              <a:rPr lang="en-US" dirty="0" smtClean="0">
                <a:latin typeface="Bebas Neue" pitchFamily="34" charset="0"/>
              </a:rPr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bas Neu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8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Pancasila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sebagai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Pandangan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Hidup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Bangsa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2" y="1825625"/>
            <a:ext cx="10339753" cy="435133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 algn="just">
              <a:buNone/>
            </a:pPr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ketuhanan</a:t>
            </a:r>
            <a:r>
              <a:rPr lang="en-US" dirty="0"/>
              <a:t>, </a:t>
            </a:r>
            <a:r>
              <a:rPr lang="en-US" dirty="0" err="1"/>
              <a:t>kemanusiaan</a:t>
            </a:r>
            <a:r>
              <a:rPr lang="en-US" dirty="0"/>
              <a:t>, </a:t>
            </a:r>
            <a:r>
              <a:rPr lang="en-US" dirty="0" err="1"/>
              <a:t>persatuan</a:t>
            </a:r>
            <a:r>
              <a:rPr lang="en-US" dirty="0"/>
              <a:t>, </a:t>
            </a:r>
            <a:r>
              <a:rPr lang="en-US" dirty="0" err="1"/>
              <a:t>kerakyatan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diyakini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, </a:t>
            </a:r>
            <a:r>
              <a:rPr lang="en-US" dirty="0" err="1"/>
              <a:t>kebaikannya</a:t>
            </a:r>
            <a:r>
              <a:rPr lang="en-US" dirty="0"/>
              <a:t>, </a:t>
            </a:r>
            <a:r>
              <a:rPr lang="en-US" dirty="0" err="1"/>
              <a:t>keindahannya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kegunaannya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 yang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bermasyarakat</a:t>
            </a:r>
            <a:r>
              <a:rPr lang="en-US" dirty="0"/>
              <a:t>, </a:t>
            </a:r>
            <a:r>
              <a:rPr lang="en-US" dirty="0" err="1"/>
              <a:t>berbangsa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bernegara</a:t>
            </a:r>
            <a:r>
              <a:rPr lang="en-US" dirty="0"/>
              <a:t>.</a:t>
            </a:r>
          </a:p>
          <a:p>
            <a:pPr marL="45720" indent="0" algn="just">
              <a:buNone/>
            </a:pPr>
            <a:endParaRPr lang="en-US" dirty="0"/>
          </a:p>
          <a:p>
            <a:pPr marL="45720" indent="0" algn="just">
              <a:buNone/>
            </a:pPr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melekat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692" y="445477"/>
            <a:ext cx="11002108" cy="5731486"/>
          </a:xfrm>
        </p:spPr>
        <p:txBody>
          <a:bodyPr>
            <a:normAutofit/>
          </a:bodyPr>
          <a:lstStyle/>
          <a:p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melekat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.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 smtClean="0"/>
              <a:t>bangsa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Weltanschauung</a:t>
            </a:r>
            <a:r>
              <a:rPr lang="en-US" dirty="0"/>
              <a:t>)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  <a:r>
              <a:rPr lang="en-US" dirty="0" err="1" smtClean="0"/>
              <a:t>nilai-nilai</a:t>
            </a:r>
            <a:r>
              <a:rPr lang="en-US" dirty="0"/>
              <a:t> </a:t>
            </a:r>
            <a:r>
              <a:rPr lang="en-US" dirty="0" smtClean="0"/>
              <a:t>agama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adat</a:t>
            </a:r>
            <a:r>
              <a:rPr lang="en-US" dirty="0" smtClean="0"/>
              <a:t> </a:t>
            </a:r>
            <a:r>
              <a:rPr lang="en-US" dirty="0" err="1"/>
              <a:t>istiadat</a:t>
            </a:r>
            <a:r>
              <a:rPr lang="en-US" dirty="0" smtClean="0"/>
              <a:t>.</a:t>
            </a:r>
          </a:p>
          <a:p>
            <a:r>
              <a:rPr lang="en-US" i="1" dirty="0"/>
              <a:t>Weltanschauung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pandangan</a:t>
            </a:r>
            <a:r>
              <a:rPr lang="en-US" dirty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. </a:t>
            </a:r>
            <a:r>
              <a:rPr lang="en-US" dirty="0" err="1"/>
              <a:t>Driyarkara</a:t>
            </a:r>
            <a:r>
              <a:rPr lang="en-US" dirty="0"/>
              <a:t> </a:t>
            </a:r>
            <a:r>
              <a:rPr lang="en-US" dirty="0" err="1"/>
              <a:t>menegaskan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i="1" dirty="0" smtClean="0"/>
              <a:t>weltanschauung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didahului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filsafat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primitif</a:t>
            </a:r>
            <a:r>
              <a:rPr lang="en-US" dirty="0"/>
              <a:t> </a:t>
            </a:r>
            <a:r>
              <a:rPr lang="en-US" dirty="0" err="1" smtClean="0"/>
              <a:t>terdapat</a:t>
            </a:r>
            <a:r>
              <a:rPr lang="en-US" dirty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/>
              <a:t>hidup</a:t>
            </a:r>
            <a:r>
              <a:rPr lang="en-US" dirty="0"/>
              <a:t> (</a:t>
            </a:r>
            <a:r>
              <a:rPr lang="en-US" i="1" dirty="0"/>
              <a:t>Weltanschauung</a:t>
            </a:r>
            <a:r>
              <a:rPr lang="en-US" dirty="0"/>
              <a:t>)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didahului</a:t>
            </a:r>
            <a:r>
              <a:rPr lang="en-US" dirty="0"/>
              <a:t> </a:t>
            </a:r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filsafat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27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583</TotalTime>
  <Words>291</Words>
  <Application>Microsoft Macintosh PowerPoint</Application>
  <PresentationFormat>Custom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DINAMIKA, TANTANGAN, ESENSI DAN URGENSI PANCASILA SEBAGAI PANDANGAN HIDUP DAN DASAR NEGARA  Pertemuan ke-6 </vt:lpstr>
      <vt:lpstr>Dinamika Pancasila sebagai Dasar Negara</vt:lpstr>
      <vt:lpstr>Tantangan Pancasila sebagai Dasar Negara</vt:lpstr>
      <vt:lpstr>Pancasila sebagai Pandangan Hidup Bangsa Indonesia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dasim budimansyah</dc:creator>
  <cp:lastModifiedBy>Macbook Air</cp:lastModifiedBy>
  <cp:revision>32</cp:revision>
  <dcterms:created xsi:type="dcterms:W3CDTF">2019-09-01T12:09:39Z</dcterms:created>
  <dcterms:modified xsi:type="dcterms:W3CDTF">2020-09-11T03:48:47Z</dcterms:modified>
</cp:coreProperties>
</file>