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74" r:id="rId6"/>
    <p:sldId id="275" r:id="rId7"/>
    <p:sldId id="268" r:id="rId8"/>
    <p:sldId id="269" r:id="rId9"/>
    <p:sldId id="271" r:id="rId10"/>
    <p:sldId id="262" r:id="rId11"/>
    <p:sldId id="263" r:id="rId12"/>
    <p:sldId id="264" r:id="rId13"/>
  </p:sldIdLst>
  <p:sldSz cx="9144000" cy="5715000" type="screen16x1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24" y="-8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D2B84-D58F-4D54-A0E0-9987CC521B7D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AD159-4A3D-44F8-9217-277C5D81EA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0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AD159-4A3D-44F8-9217-277C5D81EA5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564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00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747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32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76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8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46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0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060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00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855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8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7211-598E-4D54-A2B6-5F88BBE3495A}" type="datetimeFigureOut">
              <a:rPr lang="id-ID" smtClean="0"/>
              <a:t>11/09/20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F029-BA8F-479B-9673-EA5B8CD89D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8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2900"/>
            <a:ext cx="887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PANCASILA </a:t>
            </a:r>
            <a:r>
              <a:rPr lang="en-US" sz="4000" b="1" dirty="0" smtClean="0">
                <a:solidFill>
                  <a:schemeClr val="bg1"/>
                </a:solidFill>
              </a:rPr>
              <a:t>SEBAGAI</a:t>
            </a:r>
            <a:r>
              <a:rPr lang="id-ID" sz="4000" b="1" dirty="0" smtClean="0">
                <a:solidFill>
                  <a:schemeClr val="bg1"/>
                </a:solidFill>
              </a:rPr>
              <a:t> IDEOLOGI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id-ID" sz="4000" b="1" dirty="0" smtClean="0">
                <a:solidFill>
                  <a:schemeClr val="bg1"/>
                </a:solidFill>
              </a:rPr>
              <a:t>NEGARA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Pertemuan</a:t>
            </a:r>
            <a:r>
              <a:rPr lang="en-US" sz="3200" b="1" dirty="0" smtClean="0">
                <a:solidFill>
                  <a:schemeClr val="bg1"/>
                </a:solidFill>
              </a:rPr>
              <a:t> 7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5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cs typeface="Times New Roman" panose="02020603050405020304" pitchFamily="18" charset="0"/>
              </a:rPr>
              <a:t>MENGGALI SUMBER HISTORIS, SOSIOLOGIS, POLITIS TENTANG PANCASILA</a:t>
            </a:r>
            <a:r>
              <a:rPr lang="id-ID" sz="2400" dirty="0" smtClean="0">
                <a:cs typeface="Times New Roman" panose="02020603050405020304" pitchFamily="18" charset="0"/>
              </a:rPr>
              <a:t> </a:t>
            </a:r>
            <a:r>
              <a:rPr lang="id-ID" sz="2400" b="1" dirty="0" smtClean="0">
                <a:cs typeface="Times New Roman" panose="02020603050405020304" pitchFamily="18" charset="0"/>
              </a:rPr>
              <a:t>SEBAGAI IDEOLOGI NEGARA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1002268"/>
            <a:ext cx="6036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1. Sumber historis Pancasila sebagai Ideologi Negara</a:t>
            </a: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1333500"/>
            <a:ext cx="746760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900" dirty="0" smtClean="0"/>
              <a:t>- Sebagai Pemersatu Bangsa.</a:t>
            </a:r>
            <a:br>
              <a:rPr lang="id-ID" sz="1900" dirty="0" smtClean="0"/>
            </a:br>
            <a:r>
              <a:rPr lang="id-ID" sz="1900" dirty="0" smtClean="0"/>
              <a:t>- Sebagai Asas Tunggal Bagi Organisasi Politik </a:t>
            </a:r>
            <a:r>
              <a:rPr lang="en-US" sz="1900" dirty="0" smtClean="0"/>
              <a:t>d</a:t>
            </a:r>
            <a:r>
              <a:rPr lang="id-ID" sz="1900" dirty="0" smtClean="0"/>
              <a:t>an O</a:t>
            </a:r>
            <a:r>
              <a:rPr lang="en-US" sz="1900" dirty="0" smtClean="0"/>
              <a:t>RMAS</a:t>
            </a:r>
            <a:r>
              <a:rPr lang="id-ID" sz="1900" dirty="0" smtClean="0"/>
              <a:t/>
            </a:r>
            <a:br>
              <a:rPr lang="id-ID" sz="1900" dirty="0" smtClean="0"/>
            </a:br>
            <a:r>
              <a:rPr lang="id-ID" sz="1900" dirty="0" smtClean="0"/>
              <a:t>- Masalah Politis</a:t>
            </a:r>
            <a:br>
              <a:rPr lang="id-ID" sz="1900" dirty="0" smtClean="0"/>
            </a:br>
            <a:r>
              <a:rPr lang="id-ID" sz="1900" dirty="0" smtClean="0"/>
              <a:t>- Kebebasan Berpendapat </a:t>
            </a:r>
            <a:br>
              <a:rPr lang="id-ID" sz="1900" dirty="0" smtClean="0"/>
            </a:br>
            <a:r>
              <a:rPr lang="id-ID" sz="1900" dirty="0" smtClean="0"/>
              <a:t>- UU SISDIKNAS </a:t>
            </a:r>
            <a:r>
              <a:rPr lang="id-ID" sz="1900" dirty="0" err="1" smtClean="0"/>
              <a:t>No</a:t>
            </a:r>
            <a:r>
              <a:rPr lang="id-ID" sz="1900" dirty="0" smtClean="0"/>
              <a:t>. 20 Tahun 2003 Yang Tidak</a:t>
            </a:r>
            <a:r>
              <a:rPr lang="en-US" sz="1900" dirty="0"/>
              <a:t> </a:t>
            </a:r>
            <a:r>
              <a:rPr lang="id-ID" sz="1900" dirty="0" smtClean="0"/>
              <a:t>Mencantumkan Pendidikan Pancasila Sebagai Mata Pelajaran</a:t>
            </a:r>
            <a:r>
              <a:rPr lang="en-US" sz="1900" dirty="0"/>
              <a:t> </a:t>
            </a:r>
            <a:r>
              <a:rPr lang="id-ID" sz="1900" dirty="0" smtClean="0"/>
              <a:t>Wajib</a:t>
            </a:r>
            <a:br>
              <a:rPr lang="id-ID" sz="1900" dirty="0" smtClean="0"/>
            </a:br>
            <a:r>
              <a:rPr lang="id-ID" sz="1900" dirty="0" smtClean="0"/>
              <a:t>- UU RI </a:t>
            </a:r>
            <a:r>
              <a:rPr lang="id-ID" sz="1900" dirty="0" err="1" smtClean="0"/>
              <a:t>No</a:t>
            </a:r>
            <a:r>
              <a:rPr lang="id-ID" sz="1900" dirty="0" smtClean="0"/>
              <a:t>. 12 Tahun 2012 Tentang Pendidikan Tinggi Yang</a:t>
            </a:r>
            <a:r>
              <a:rPr lang="en-US" sz="1900" dirty="0"/>
              <a:t> </a:t>
            </a:r>
            <a:r>
              <a:rPr lang="id-ID" sz="1900" dirty="0" smtClean="0"/>
              <a:t>Mencantumkan Mata Kuliah Pancasila Sebagai Mata Kuliah</a:t>
            </a:r>
            <a:r>
              <a:rPr lang="en-US" sz="1900" dirty="0"/>
              <a:t> </a:t>
            </a:r>
            <a:r>
              <a:rPr lang="id-ID" sz="1900" dirty="0" smtClean="0"/>
              <a:t>Wajib Pada Pasal 35 Ayat (3).</a:t>
            </a:r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237389551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419100"/>
            <a:ext cx="7980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</a:t>
            </a:r>
            <a:r>
              <a:rPr lang="id-ID" sz="2400" dirty="0" smtClean="0"/>
              <a:t>Sumber Sosiologis Pancasila sebagai Ideologi Negara</a:t>
            </a:r>
            <a:endParaRPr lang="id-ID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876300"/>
            <a:ext cx="7162800" cy="2667000"/>
          </a:xfrm>
        </p:spPr>
        <p:txBody>
          <a:bodyPr>
            <a:noAutofit/>
          </a:bodyPr>
          <a:lstStyle/>
          <a:p>
            <a:r>
              <a:rPr lang="id-ID" sz="2400" b="1" dirty="0" smtClean="0">
                <a:latin typeface="+mj-lt"/>
                <a:cs typeface="Times New Roman" panose="02020603050405020304" pitchFamily="18" charset="0"/>
              </a:rPr>
              <a:t>SILA KE – 1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k</a:t>
            </a:r>
            <a:r>
              <a:rPr lang="id-ID" sz="2400" dirty="0" err="1" smtClean="0">
                <a:latin typeface="+mj-lt"/>
                <a:cs typeface="Times New Roman" panose="02020603050405020304" pitchFamily="18" charset="0"/>
              </a:rPr>
              <a:t>ehidupan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 beragama masyarakat Indonesia</a:t>
            </a:r>
          </a:p>
          <a:p>
            <a:r>
              <a:rPr lang="id-ID" sz="2400" b="1" dirty="0" smtClean="0">
                <a:latin typeface="+mj-lt"/>
                <a:cs typeface="Times New Roman" panose="02020603050405020304" pitchFamily="18" charset="0"/>
              </a:rPr>
              <a:t>SILA KE – 2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aling menghargai dan menghormati hak – hak lain</a:t>
            </a:r>
          </a:p>
          <a:p>
            <a:r>
              <a:rPr lang="id-ID" sz="2400" b="1" dirty="0" smtClean="0">
                <a:latin typeface="+mj-lt"/>
                <a:cs typeface="Times New Roman" panose="02020603050405020304" pitchFamily="18" charset="0"/>
              </a:rPr>
              <a:t>SILA KE – 3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, solidaritas, 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rasa cinta tanah air yang berwujud pada mencintai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produk dalam 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negeri.</a:t>
            </a:r>
          </a:p>
          <a:p>
            <a:r>
              <a:rPr lang="id-ID" sz="2400" b="1" dirty="0" smtClean="0">
                <a:latin typeface="+mj-lt"/>
                <a:cs typeface="Times New Roman" panose="02020603050405020304" pitchFamily="18" charset="0"/>
              </a:rPr>
              <a:t>SILA KE – 4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id-ID" sz="2400" dirty="0" err="1" smtClean="0">
                <a:latin typeface="+mj-lt"/>
                <a:cs typeface="Times New Roman" panose="02020603050405020304" pitchFamily="18" charset="0"/>
              </a:rPr>
              <a:t>enghargai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pendapat orang lain, semangat musyawarah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dalam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mengambil keputusan.</a:t>
            </a:r>
          </a:p>
          <a:p>
            <a:r>
              <a:rPr lang="id-ID" sz="2400" b="1" dirty="0" smtClean="0">
                <a:latin typeface="+mj-lt"/>
                <a:cs typeface="Times New Roman" panose="02020603050405020304" pitchFamily="18" charset="0"/>
              </a:rPr>
              <a:t>SILA KE – 5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, sikap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suka 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menolong, menjalankan gaya hidup sederhana, tidak menyolok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atau</a:t>
            </a:r>
            <a:r>
              <a:rPr lang="id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d-ID" sz="2400" dirty="0" smtClean="0">
                <a:latin typeface="+mj-lt"/>
                <a:cs typeface="Times New Roman" panose="02020603050405020304" pitchFamily="18" charset="0"/>
              </a:rPr>
              <a:t>berlebihan.</a:t>
            </a:r>
          </a:p>
          <a:p>
            <a:endParaRPr lang="id-ID" sz="2400" dirty="0">
              <a:latin typeface="+mj-lt"/>
              <a:cs typeface="Times New Roman" panose="02020603050405020304" pitchFamily="18" charset="0"/>
            </a:endParaRPr>
          </a:p>
          <a:p>
            <a:endParaRPr lang="id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215124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3. Sumber Politis Pancasila sebagai Ideologi Negara</a:t>
            </a:r>
            <a:endParaRPr lang="id-ID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1" y="537776"/>
            <a:ext cx="8229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900" dirty="0"/>
              <a:t>Nilai Ketuhanan (</a:t>
            </a:r>
            <a:r>
              <a:rPr lang="id-ID" sz="1900" dirty="0" err="1" smtClean="0"/>
              <a:t>Realigiusitas</a:t>
            </a:r>
            <a:r>
              <a:rPr lang="id-ID" sz="1900" dirty="0" smtClean="0"/>
              <a:t>)</a:t>
            </a:r>
            <a:endParaRPr lang="en-US" sz="1900" dirty="0" smtClean="0"/>
          </a:p>
          <a:p>
            <a:r>
              <a:rPr lang="en-US" sz="1900" dirty="0" smtClean="0"/>
              <a:t>K</a:t>
            </a:r>
            <a:r>
              <a:rPr lang="id-ID" sz="1900" dirty="0" err="1" smtClean="0"/>
              <a:t>eterkaitan</a:t>
            </a:r>
            <a:r>
              <a:rPr lang="id-ID" sz="1900" dirty="0" smtClean="0"/>
              <a:t> </a:t>
            </a:r>
            <a:r>
              <a:rPr lang="id-ID" sz="1900" dirty="0"/>
              <a:t>individu dengan sesuatu yang dianggapnya memiliki kekuatan sakral, suci, agung dan mulia. </a:t>
            </a:r>
            <a:endParaRPr lang="en-US" sz="1900" dirty="0" smtClean="0"/>
          </a:p>
          <a:p>
            <a:endParaRPr lang="id-ID" sz="1900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sz="1900" dirty="0"/>
              <a:t>Nilai Kemanusiaan (Moralitas)</a:t>
            </a:r>
          </a:p>
          <a:p>
            <a:r>
              <a:rPr lang="en-US" sz="1900" dirty="0" smtClean="0"/>
              <a:t>P</a:t>
            </a:r>
            <a:r>
              <a:rPr lang="id-ID" sz="1900" dirty="0" err="1" smtClean="0"/>
              <a:t>embentukan</a:t>
            </a:r>
            <a:r>
              <a:rPr lang="id-ID" sz="1900" dirty="0" smtClean="0"/>
              <a:t> </a:t>
            </a:r>
            <a:r>
              <a:rPr lang="id-ID" sz="1900" dirty="0" err="1"/>
              <a:t>suatu</a:t>
            </a:r>
            <a:r>
              <a:rPr lang="id-ID" sz="1900" dirty="0"/>
              <a:t> kesadaran tentang keteraturan, sebagai asas </a:t>
            </a:r>
            <a:r>
              <a:rPr lang="id-ID" sz="1900" dirty="0" smtClean="0"/>
              <a:t>kehidupan</a:t>
            </a:r>
            <a:r>
              <a:rPr lang="en-US" sz="1900" dirty="0" smtClean="0"/>
              <a:t>.</a:t>
            </a:r>
            <a:endParaRPr lang="id-ID" sz="1900" dirty="0"/>
          </a:p>
          <a:p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1900" dirty="0" smtClean="0"/>
              <a:t>Nilai </a:t>
            </a:r>
            <a:r>
              <a:rPr lang="id-ID" sz="1900" dirty="0"/>
              <a:t>Persatuan (</a:t>
            </a:r>
            <a:r>
              <a:rPr lang="id-ID" sz="1900" dirty="0" err="1"/>
              <a:t>kebangsaan</a:t>
            </a:r>
            <a:r>
              <a:rPr lang="id-ID" sz="1900" dirty="0"/>
              <a:t>) </a:t>
            </a:r>
            <a:r>
              <a:rPr lang="id-ID" sz="1900" dirty="0" smtClean="0"/>
              <a:t>Indonesia</a:t>
            </a:r>
            <a:endParaRPr lang="id-ID" sz="1900" dirty="0"/>
          </a:p>
          <a:p>
            <a:r>
              <a:rPr lang="en-US" sz="1900" dirty="0" smtClean="0"/>
              <a:t>M</a:t>
            </a:r>
            <a:r>
              <a:rPr lang="id-ID" sz="1900" dirty="0" err="1" smtClean="0"/>
              <a:t>ewujudkan</a:t>
            </a:r>
            <a:r>
              <a:rPr lang="id-ID" sz="1900" dirty="0" smtClean="0"/>
              <a:t> </a:t>
            </a:r>
            <a:r>
              <a:rPr lang="id-ID" sz="1900" dirty="0"/>
              <a:t>kasih sayang kepada segenap suku </a:t>
            </a:r>
            <a:r>
              <a:rPr lang="id-ID" sz="1900" dirty="0" smtClean="0"/>
              <a:t>bangsa</a:t>
            </a:r>
            <a:r>
              <a:rPr lang="en-US" sz="1900" dirty="0" smtClean="0"/>
              <a:t>.</a:t>
            </a:r>
            <a:endParaRPr lang="id-ID" sz="1900" dirty="0"/>
          </a:p>
          <a:p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1900" dirty="0" smtClean="0"/>
              <a:t>Nilai </a:t>
            </a:r>
            <a:r>
              <a:rPr lang="id-ID" sz="1900" dirty="0"/>
              <a:t>Permusyawaratan dan Perwakilan</a:t>
            </a:r>
          </a:p>
          <a:p>
            <a:r>
              <a:rPr lang="en-US" sz="1900" dirty="0" smtClean="0"/>
              <a:t>K</a:t>
            </a:r>
            <a:r>
              <a:rPr lang="id-ID" sz="1900" dirty="0" err="1" smtClean="0"/>
              <a:t>erakyatan</a:t>
            </a:r>
            <a:r>
              <a:rPr lang="id-ID" sz="1900" dirty="0" smtClean="0"/>
              <a:t> </a:t>
            </a:r>
            <a:r>
              <a:rPr lang="id-ID" sz="1900" dirty="0"/>
              <a:t>yang menjadi cita-cita utama untuk </a:t>
            </a:r>
            <a:endParaRPr lang="en-US" sz="1900" dirty="0"/>
          </a:p>
          <a:p>
            <a:r>
              <a:rPr lang="en-US" sz="1900" dirty="0" smtClean="0"/>
              <a:t>m</a:t>
            </a:r>
            <a:r>
              <a:rPr lang="id-ID" sz="1900" dirty="0" err="1" smtClean="0"/>
              <a:t>embangkitkan</a:t>
            </a:r>
            <a:r>
              <a:rPr lang="en-US" sz="1900" dirty="0" smtClean="0"/>
              <a:t> </a:t>
            </a:r>
            <a:r>
              <a:rPr lang="id-ID" sz="1900" dirty="0" smtClean="0"/>
              <a:t>bangsa Indonesia</a:t>
            </a:r>
            <a:r>
              <a:rPr lang="en-US" sz="1900" dirty="0" smtClean="0"/>
              <a:t>.</a:t>
            </a:r>
          </a:p>
          <a:p>
            <a:endParaRPr lang="id-ID" sz="1900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sz="1900" dirty="0"/>
              <a:t>Nilai Keadilan </a:t>
            </a:r>
            <a:r>
              <a:rPr lang="id-ID" sz="1900" dirty="0" err="1" smtClean="0"/>
              <a:t>Sosia</a:t>
            </a:r>
            <a:r>
              <a:rPr lang="en-US" sz="1900" dirty="0" smtClean="0"/>
              <a:t>l</a:t>
            </a:r>
            <a:endParaRPr lang="id-ID" sz="1900" dirty="0"/>
          </a:p>
          <a:p>
            <a:r>
              <a:rPr lang="en-US" sz="1900" dirty="0" smtClean="0"/>
              <a:t>Me</a:t>
            </a:r>
            <a:r>
              <a:rPr lang="id-ID" sz="1900" dirty="0" err="1" smtClean="0"/>
              <a:t>njunjung</a:t>
            </a:r>
            <a:r>
              <a:rPr lang="id-ID" sz="1900" dirty="0" smtClean="0"/>
              <a:t> </a:t>
            </a:r>
            <a:r>
              <a:rPr lang="id-ID" sz="1900" dirty="0"/>
              <a:t>norma berdasarkan </a:t>
            </a:r>
            <a:r>
              <a:rPr lang="id-ID" sz="1900" dirty="0" err="1"/>
              <a:t>ketidak</a:t>
            </a:r>
            <a:r>
              <a:rPr lang="id-ID" sz="1900" dirty="0"/>
              <a:t> berpihakkan, </a:t>
            </a:r>
            <a:endParaRPr lang="en-US" sz="1900" dirty="0" smtClean="0"/>
          </a:p>
          <a:p>
            <a:r>
              <a:rPr lang="id-ID" sz="1900" dirty="0" smtClean="0"/>
              <a:t>keseimbangan</a:t>
            </a:r>
            <a:r>
              <a:rPr lang="id-ID" sz="1900" dirty="0"/>
              <a:t>, </a:t>
            </a:r>
            <a:r>
              <a:rPr lang="id-ID" sz="1900" dirty="0" smtClean="0"/>
              <a:t>serta </a:t>
            </a:r>
            <a:r>
              <a:rPr lang="id-ID" sz="1900" dirty="0"/>
              <a:t>pemerataan terhadap </a:t>
            </a:r>
            <a:r>
              <a:rPr lang="id-ID" sz="1900" dirty="0" err="1"/>
              <a:t>suatu</a:t>
            </a:r>
            <a:r>
              <a:rPr lang="id-ID" sz="1900" dirty="0"/>
              <a:t> </a:t>
            </a:r>
            <a:r>
              <a:rPr lang="id-ID" sz="1900" dirty="0" smtClean="0"/>
              <a:t>hal</a:t>
            </a:r>
            <a:r>
              <a:rPr lang="en-US" sz="1900" dirty="0" smtClean="0"/>
              <a:t>.</a:t>
            </a:r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425194731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71500"/>
            <a:ext cx="817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cs typeface="Times New Roman" panose="02020603050405020304" pitchFamily="18" charset="0"/>
              </a:rPr>
              <a:t>KONSEP DAN URGENSI PANCASILA SEBAGAI IDEOLOGI NEGARA</a:t>
            </a:r>
            <a:endParaRPr lang="id-ID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8895" y="1146090"/>
            <a:ext cx="476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Pancasila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Ideologi</a:t>
            </a:r>
            <a:r>
              <a:rPr lang="en-US" b="1" dirty="0" smtClean="0"/>
              <a:t> Negara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28042"/>
            <a:ext cx="188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a typeface="Adobe Gothic Std B" pitchFamily="34" charset="-128"/>
              </a:rPr>
              <a:t>IDEOLOGI</a:t>
            </a:r>
            <a:endParaRPr lang="id-ID" sz="2800" dirty="0">
              <a:ea typeface="Adobe Gothic Std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4284" y="1880210"/>
            <a:ext cx="5611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cs typeface="Times New Roman" panose="02020603050405020304" pitchFamily="18" charset="0"/>
              </a:rPr>
              <a:t>BAHASA YUNANI</a:t>
            </a:r>
          </a:p>
          <a:p>
            <a:r>
              <a:rPr lang="en-US" dirty="0" err="1">
                <a:cs typeface="Times New Roman" panose="02020603050405020304" pitchFamily="18" charset="0"/>
              </a:rPr>
              <a:t>G</a:t>
            </a:r>
            <a:r>
              <a:rPr lang="en-US" dirty="0" err="1" smtClean="0">
                <a:cs typeface="Times New Roman" panose="02020603050405020304" pitchFamily="18" charset="0"/>
              </a:rPr>
              <a:t>abungan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dari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dua</a:t>
            </a:r>
            <a:r>
              <a:rPr lang="en-US" dirty="0" smtClean="0">
                <a:cs typeface="Times New Roman" panose="02020603050405020304" pitchFamily="18" charset="0"/>
              </a:rPr>
              <a:t> kata </a:t>
            </a:r>
            <a:r>
              <a:rPr lang="en-US" dirty="0" err="1" smtClean="0"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edios</a:t>
            </a:r>
            <a:r>
              <a:rPr lang="en-US" dirty="0" smtClean="0"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cs typeface="Times New Roman" panose="02020603050405020304" pitchFamily="18" charset="0"/>
              </a:rPr>
              <a:t>artinya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gagasan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atau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konsep</a:t>
            </a:r>
            <a:r>
              <a:rPr lang="id-ID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dan</a:t>
            </a:r>
            <a:r>
              <a:rPr lang="en-US" dirty="0" smtClean="0">
                <a:cs typeface="Times New Roman" panose="02020603050405020304" pitchFamily="18" charset="0"/>
              </a:rPr>
              <a:t> logos yang </a:t>
            </a:r>
            <a:r>
              <a:rPr lang="en-US" dirty="0" err="1" smtClean="0">
                <a:cs typeface="Times New Roman" panose="02020603050405020304" pitchFamily="18" charset="0"/>
              </a:rPr>
              <a:t>berarti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ilmu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id-ID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4284" y="2917040"/>
            <a:ext cx="553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cs typeface="Times New Roman" panose="02020603050405020304" pitchFamily="18" charset="0"/>
              </a:rPr>
              <a:t>UMUM</a:t>
            </a:r>
          </a:p>
          <a:p>
            <a:r>
              <a:rPr lang="id-ID" dirty="0" smtClean="0">
                <a:cs typeface="Times New Roman" panose="02020603050405020304" pitchFamily="18" charset="0"/>
              </a:rPr>
              <a:t>Sekumpulan </a:t>
            </a:r>
            <a:r>
              <a:rPr lang="en-US" dirty="0" smtClean="0">
                <a:cs typeface="Times New Roman" panose="02020603050405020304" pitchFamily="18" charset="0"/>
              </a:rPr>
              <a:t>ide, </a:t>
            </a:r>
            <a:r>
              <a:rPr lang="en-US" dirty="0" err="1" smtClean="0">
                <a:cs typeface="Times New Roman" panose="02020603050405020304" pitchFamily="18" charset="0"/>
              </a:rPr>
              <a:t>gagasan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keyakinan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kepercayaan</a:t>
            </a:r>
            <a:r>
              <a:rPr lang="en-US" dirty="0" smtClean="0"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cs typeface="Times New Roman" panose="02020603050405020304" pitchFamily="18" charset="0"/>
              </a:rPr>
              <a:t>menyeluruh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sistematis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id-ID" dirty="0" smtClean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285" y="3983840"/>
            <a:ext cx="5186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cs typeface="Times New Roman" panose="02020603050405020304" pitchFamily="18" charset="0"/>
              </a:rPr>
              <a:t>ETIMOLOGIS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Ilmu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tentang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gagasan-gagasan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atau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ilmu</a:t>
            </a:r>
            <a:r>
              <a:rPr lang="en-US" dirty="0" smtClean="0"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cs typeface="Times New Roman" panose="02020603050405020304" pitchFamily="18" charset="0"/>
              </a:rPr>
              <a:t>mempelajari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asal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usul</a:t>
            </a:r>
            <a:r>
              <a:rPr lang="en-US" dirty="0" smtClean="0">
                <a:cs typeface="Times New Roman" panose="02020603050405020304" pitchFamily="18" charset="0"/>
              </a:rPr>
              <a:t> ide. </a:t>
            </a:r>
            <a:endParaRPr lang="id-ID" dirty="0" smtClean="0"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39454" y="2095500"/>
            <a:ext cx="1" cy="990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39454" y="2095500"/>
            <a:ext cx="474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455" y="3086100"/>
            <a:ext cx="474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39456" y="3086099"/>
            <a:ext cx="0" cy="1066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39456" y="4152900"/>
            <a:ext cx="474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" y="2746752"/>
            <a:ext cx="1882253" cy="678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10853" y="3086099"/>
            <a:ext cx="23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66700"/>
            <a:ext cx="8077200" cy="518890"/>
          </a:xfrm>
        </p:spPr>
        <p:txBody>
          <a:bodyPr>
            <a:noAutofit/>
          </a:bodyPr>
          <a:lstStyle/>
          <a:p>
            <a:pPr algn="l"/>
            <a:r>
              <a:rPr lang="id-ID" sz="3200" dirty="0" smtClean="0">
                <a:latin typeface="+mn-lt"/>
                <a:cs typeface="Times New Roman" panose="02020603050405020304" pitchFamily="18" charset="0"/>
              </a:rPr>
              <a:t>Fungsi Ideologi</a:t>
            </a:r>
            <a:endParaRPr lang="id-ID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800100"/>
            <a:ext cx="732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Menjadi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pemandu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tindakan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sosial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individu</a:t>
            </a:r>
            <a:r>
              <a:rPr lang="en-US" sz="2000" dirty="0" smtClean="0"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cs typeface="Times New Roman" panose="02020603050405020304" pitchFamily="18" charset="0"/>
              </a:rPr>
              <a:t>masyarakat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id-ID" sz="2000" dirty="0" smtClean="0"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Menjadi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sumber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inspirasi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norma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sosial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id-ID" sz="2000" dirty="0" smtClean="0"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Menjadi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panduan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bagi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individu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menemukan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identitas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dirinya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id-ID" sz="2000" dirty="0" smtClean="0"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Memberikan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motivasi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bagi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individu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menggapai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tujuan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hidupnya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id-ID" sz="2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77" y="164068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>
                <a:cs typeface="Times New Roman" pitchFamily="18" charset="0"/>
              </a:rPr>
              <a:t>ALASAN DIPERLUKANNYA KAJIAN PANCASILA SEBAGAI IDEOLOGI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id-ID" sz="2000" b="1" dirty="0" smtClean="0">
                <a:cs typeface="Times New Roman" pitchFamily="18" charset="0"/>
              </a:rPr>
              <a:t>NEGARA</a:t>
            </a:r>
            <a:endParaRPr lang="id-ID" sz="2000" b="1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6504"/>
            <a:ext cx="873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1. Warga Negara Memahami dan Melaksanakan Pancasila sebagai Ideologi</a:t>
            </a:r>
            <a:r>
              <a:rPr lang="en-US" sz="2000" dirty="0"/>
              <a:t> </a:t>
            </a:r>
            <a:r>
              <a:rPr lang="id-ID" sz="2000" dirty="0" smtClean="0"/>
              <a:t>Negara</a:t>
            </a:r>
            <a:endParaRPr lang="id-ID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320464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id-ID" dirty="0" err="1" smtClean="0"/>
              <a:t>deologi</a:t>
            </a:r>
            <a:r>
              <a:rPr lang="id-ID" dirty="0" smtClean="0"/>
              <a:t> </a:t>
            </a:r>
            <a:r>
              <a:rPr lang="id-ID" dirty="0"/>
              <a:t>Pancasila menghadapi tantangan dari berbagai ideologi dunia dalam kebudayaan global </a:t>
            </a:r>
            <a:r>
              <a:rPr lang="id-ID" dirty="0" smtClean="0"/>
              <a:t>:</a:t>
            </a:r>
            <a:endParaRPr lang="en-US" dirty="0" smtClean="0"/>
          </a:p>
          <a:p>
            <a:endParaRPr lang="id-ID" dirty="0"/>
          </a:p>
          <a:p>
            <a:r>
              <a:rPr lang="id-ID" dirty="0"/>
              <a:t>a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r>
              <a:rPr lang="id-ID" dirty="0" smtClean="0"/>
              <a:t>Unsur </a:t>
            </a:r>
            <a:r>
              <a:rPr lang="id-ID" dirty="0" err="1"/>
              <a:t>ateisme</a:t>
            </a:r>
            <a:r>
              <a:rPr lang="id-ID" dirty="0"/>
              <a:t> </a:t>
            </a:r>
            <a:r>
              <a:rPr lang="id-ID" dirty="0" smtClean="0"/>
              <a:t>dalam </a:t>
            </a:r>
            <a:r>
              <a:rPr lang="id-ID" dirty="0"/>
              <a:t>ideologi Marxisme atau komunisme bertentangan dengan sila Ketuhanan Yang Maha Esa</a:t>
            </a:r>
            <a:r>
              <a:rPr lang="id-ID" dirty="0" smtClean="0"/>
              <a:t>.</a:t>
            </a:r>
            <a:endParaRPr lang="en-US" dirty="0" smtClean="0"/>
          </a:p>
          <a:p>
            <a:endParaRPr lang="id-ID" dirty="0"/>
          </a:p>
          <a:p>
            <a:r>
              <a:rPr lang="id-ID" dirty="0"/>
              <a:t>b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r>
              <a:rPr lang="id-ID" dirty="0" smtClean="0"/>
              <a:t>Unsur </a:t>
            </a:r>
            <a:r>
              <a:rPr lang="id-ID" dirty="0"/>
              <a:t>individualisme dalam  liberalisme tidak sesuai dengan  prinsip </a:t>
            </a:r>
            <a:r>
              <a:rPr lang="id-ID" dirty="0" smtClean="0"/>
              <a:t>gotong </a:t>
            </a:r>
            <a:r>
              <a:rPr lang="id-ID" dirty="0" err="1"/>
              <a:t>royong</a:t>
            </a:r>
            <a:r>
              <a:rPr lang="id-ID" dirty="0"/>
              <a:t> dalam sila Keadilan sosial bagi seluruh rakyat Indonesia</a:t>
            </a:r>
            <a:r>
              <a:rPr lang="id-ID" dirty="0" smtClean="0"/>
              <a:t>.</a:t>
            </a:r>
            <a:endParaRPr lang="en-US" dirty="0" smtClean="0"/>
          </a:p>
          <a:p>
            <a:endParaRPr lang="id-ID" dirty="0"/>
          </a:p>
          <a:p>
            <a:r>
              <a:rPr lang="id-ID" dirty="0"/>
              <a:t>c. Kapitalisme yang memberikan kebebasan individu untuk   menguasai sistem perekonomian negara tidak sesuai dengan prinsip ekonomi kerakyatan. Salah satu dampak yang dirasakan dari kapitalisme ialah munculnya gaya hidup konsumtif.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16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90500"/>
            <a:ext cx="8385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Pancasila </a:t>
            </a:r>
            <a:r>
              <a:rPr lang="id-ID" sz="2000" dirty="0" smtClean="0"/>
              <a:t>juga </a:t>
            </a:r>
            <a:r>
              <a:rPr lang="id-ID" sz="2000" dirty="0"/>
              <a:t>menghadapi tantangan dari sikap dan perilaku kehidupan yang menyimpang dari norma-norma masyarakat umum. </a:t>
            </a:r>
            <a:r>
              <a:rPr lang="en-US" sz="2000" dirty="0"/>
              <a:t> </a:t>
            </a:r>
            <a:r>
              <a:rPr lang="id-ID" sz="2000" dirty="0" smtClean="0"/>
              <a:t>Tantangan </a:t>
            </a:r>
            <a:r>
              <a:rPr lang="id-ID" sz="2000" dirty="0"/>
              <a:t>itu meliputi, antara lain terorisme dan narkoba.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42179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U</a:t>
            </a:r>
            <a:r>
              <a:rPr lang="id-ID" sz="2100" dirty="0" err="1" smtClean="0"/>
              <a:t>nsur</a:t>
            </a:r>
            <a:r>
              <a:rPr lang="id-ID" sz="2100" dirty="0" smtClean="0"/>
              <a:t> </a:t>
            </a:r>
            <a:r>
              <a:rPr lang="id-ID" sz="2100" dirty="0"/>
              <a:t>ancaman yang ditimbulkan oleh aksi </a:t>
            </a:r>
            <a:r>
              <a:rPr lang="id-ID" sz="2100" dirty="0" smtClean="0"/>
              <a:t>terorisme:</a:t>
            </a:r>
            <a:endParaRPr lang="en-US" sz="2100" dirty="0" smtClean="0"/>
          </a:p>
          <a:p>
            <a:endParaRPr lang="id-ID" sz="2100" dirty="0"/>
          </a:p>
          <a:p>
            <a:r>
              <a:rPr lang="id-ID" sz="2100" dirty="0"/>
              <a:t>a</a:t>
            </a:r>
            <a:r>
              <a:rPr lang="id-ID" sz="2100" dirty="0" smtClean="0"/>
              <a:t>.</a:t>
            </a:r>
            <a:r>
              <a:rPr lang="en-US" sz="2100" dirty="0" smtClean="0"/>
              <a:t> </a:t>
            </a:r>
            <a:r>
              <a:rPr lang="id-ID" sz="2100" dirty="0" smtClean="0"/>
              <a:t>Rasa </a:t>
            </a:r>
            <a:r>
              <a:rPr lang="id-ID" sz="2100" dirty="0"/>
              <a:t>takut dan cemas yang ditimbulkan oleh bom bunuh diri mengancam keamanan negara dan masyarakat pada umumnya. </a:t>
            </a:r>
            <a:endParaRPr lang="en-US" sz="2100" dirty="0" smtClean="0"/>
          </a:p>
          <a:p>
            <a:endParaRPr lang="id-ID" sz="2100" dirty="0"/>
          </a:p>
          <a:p>
            <a:r>
              <a:rPr lang="id-ID" sz="2100" dirty="0"/>
              <a:t>b</a:t>
            </a:r>
            <a:r>
              <a:rPr lang="id-ID" sz="2100" dirty="0" smtClean="0"/>
              <a:t>.</a:t>
            </a:r>
            <a:r>
              <a:rPr lang="en-US" sz="2100" dirty="0" smtClean="0"/>
              <a:t> </a:t>
            </a:r>
            <a:r>
              <a:rPr lang="id-ID" sz="2100" dirty="0" smtClean="0"/>
              <a:t>Aksi </a:t>
            </a:r>
            <a:r>
              <a:rPr lang="id-ID" sz="2100" dirty="0"/>
              <a:t>terorisme dengan ideologinya menebarkan ancaman terhadap kesatuan bangsa sehingga mengancam disintegrasi bangsa. </a:t>
            </a:r>
            <a:endParaRPr lang="en-US" sz="2100" dirty="0" smtClean="0"/>
          </a:p>
          <a:p>
            <a:endParaRPr lang="id-ID" sz="2100" dirty="0"/>
          </a:p>
          <a:p>
            <a:r>
              <a:rPr lang="id-ID" sz="2100" dirty="0"/>
              <a:t>c. Aksi terorisme menyebabkan investor asing tidak berani menanamkan modal </a:t>
            </a:r>
            <a:r>
              <a:rPr lang="en-US" sz="2100" dirty="0" smtClean="0"/>
              <a:t> </a:t>
            </a:r>
            <a:r>
              <a:rPr lang="id-ID" sz="2100" dirty="0" smtClean="0"/>
              <a:t>di </a:t>
            </a:r>
            <a:r>
              <a:rPr lang="id-ID" sz="2100" dirty="0"/>
              <a:t>Indonesia dan wisatawan asing enggan berkunjung ke Indonesia sehingga mengganggu pertumbuhan perekonomian negara.</a:t>
            </a:r>
          </a:p>
        </p:txBody>
      </p:sp>
    </p:spTree>
    <p:extLst>
      <p:ext uri="{BB962C8B-B14F-4D97-AF65-F5344CB8AC3E}">
        <p14:creationId xmlns:p14="http://schemas.microsoft.com/office/powerpoint/2010/main" val="3214589207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5095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Beberapa unsur ancaman yang ditimbulkan oleh penyalahgunaan narkoba meliputi hal-hal sebagai berikut: </a:t>
            </a:r>
            <a:endParaRPr lang="en-US" sz="2400" dirty="0" smtClean="0"/>
          </a:p>
          <a:p>
            <a:endParaRPr lang="id-ID" sz="2400" dirty="0"/>
          </a:p>
          <a:p>
            <a:r>
              <a:rPr lang="en-US" sz="2400" dirty="0" smtClean="0"/>
              <a:t>a. </a:t>
            </a:r>
            <a:r>
              <a:rPr lang="id-ID" sz="2400" dirty="0" smtClean="0"/>
              <a:t>Penyalahgunaan </a:t>
            </a:r>
            <a:r>
              <a:rPr lang="id-ID" sz="2400" dirty="0"/>
              <a:t>narkoba di kalangan generasi muda dapat merusak masa depan mereka sehingga berimplikasi terhadap keberlangsungan hidup bernegara di Indonesia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marL="342900" indent="-342900">
              <a:buAutoNum type="alphaLcPeriod"/>
            </a:pPr>
            <a:endParaRPr lang="id-ID" sz="2400" dirty="0"/>
          </a:p>
          <a:p>
            <a:r>
              <a:rPr lang="id-ID" sz="2400" dirty="0"/>
              <a:t>b. Perdagangan dan peredaran narkoba di Indonesia dapat merusak reputasi negara Indonesia sebagai negara yang berlandaskan pada nilai-nilai Pancasila. </a:t>
            </a:r>
            <a:endParaRPr lang="en-US" sz="2400" dirty="0" smtClean="0"/>
          </a:p>
          <a:p>
            <a:endParaRPr lang="id-ID" sz="2400" dirty="0"/>
          </a:p>
          <a:p>
            <a:r>
              <a:rPr lang="id-ID" sz="2400" dirty="0"/>
              <a:t>c. Perdagangan narkoba sebagai barang terlarang merugikan sistem perekonomian negara Indonesia karena peredaran </a:t>
            </a:r>
            <a:r>
              <a:rPr lang="id-ID" sz="2400" dirty="0" err="1"/>
              <a:t>illegal</a:t>
            </a:r>
            <a:r>
              <a:rPr lang="id-ID" sz="2400" dirty="0"/>
              <a:t> tidak sesuai dengan peraturan </a:t>
            </a:r>
            <a:r>
              <a:rPr lang="id-ID" sz="2400" dirty="0" err="1"/>
              <a:t>perundang-undangan</a:t>
            </a:r>
            <a:r>
              <a:rPr lang="id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353131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77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/>
              <a:t>Penyelenggara Negara Memahami dan Melaksanakan Pancasila sebagai</a:t>
            </a:r>
            <a:r>
              <a:rPr lang="en-US" sz="2400" b="1" dirty="0" smtClean="0"/>
              <a:t> </a:t>
            </a:r>
            <a:r>
              <a:rPr lang="id-ID" sz="2400" b="1" dirty="0" smtClean="0"/>
              <a:t>Ideologi Negara</a:t>
            </a:r>
            <a:endParaRPr lang="id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207027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Pelaksanakan</a:t>
            </a:r>
            <a:r>
              <a:rPr lang="en-US" sz="2800" dirty="0" smtClean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Pancasila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penyelenggara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konstitusional</a:t>
            </a:r>
            <a:r>
              <a:rPr lang="en-US" sz="2800" dirty="0"/>
              <a:t>.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990600" y="33909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kekhasan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diskriminasi</a:t>
            </a:r>
            <a:r>
              <a:rPr lang="en-US" sz="2400" dirty="0"/>
              <a:t>, </a:t>
            </a:r>
            <a:r>
              <a:rPr lang="en-US" sz="2400" dirty="0" err="1"/>
              <a:t>pluralisme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Bhinneka</a:t>
            </a:r>
            <a:r>
              <a:rPr lang="en-US" sz="2400" dirty="0"/>
              <a:t> Tunggal </a:t>
            </a:r>
            <a:r>
              <a:rPr lang="en-US" sz="2400" dirty="0" err="1"/>
              <a:t>Ika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2636103"/>
            <a:ext cx="7818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Unsur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kedudukan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orientasi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konstitusional</a:t>
            </a:r>
            <a:r>
              <a:rPr lang="en-US" sz="2400" dirty="0" smtClean="0"/>
              <a:t>: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0624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Aktualisasi</a:t>
            </a:r>
            <a:r>
              <a:rPr lang="en-US" sz="2400" dirty="0"/>
              <a:t> lima </a:t>
            </a: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(</a:t>
            </a:r>
            <a:r>
              <a:rPr lang="en-US" sz="2400" dirty="0" err="1"/>
              <a:t>Magnis</a:t>
            </a:r>
            <a:r>
              <a:rPr lang="en-US" sz="2400" dirty="0"/>
              <a:t> </a:t>
            </a:r>
            <a:r>
              <a:rPr lang="en-US" sz="2400" dirty="0" err="1"/>
              <a:t>Suseno</a:t>
            </a:r>
            <a:r>
              <a:rPr lang="en-US" sz="2400" dirty="0"/>
              <a:t>, 2011: 118-121),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sila-sila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1230912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(1) </a:t>
            </a:r>
            <a:r>
              <a:rPr lang="en-US" sz="2400" b="1" dirty="0" err="1" smtClean="0"/>
              <a:t>Sila</a:t>
            </a:r>
            <a:r>
              <a:rPr lang="en-US" sz="2400" b="1" dirty="0" smtClean="0"/>
              <a:t> </a:t>
            </a:r>
            <a:r>
              <a:rPr lang="en-US" sz="2400" b="1" dirty="0" err="1"/>
              <a:t>Ketuhanan</a:t>
            </a:r>
            <a:r>
              <a:rPr lang="en-US" sz="2400" b="1" dirty="0"/>
              <a:t> Yang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Esa</a:t>
            </a:r>
            <a:endParaRPr lang="id-ID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diskriminasi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agama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beragama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pluralisme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  <a:endParaRPr lang="id-ID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093371"/>
            <a:ext cx="2590800" cy="1899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933700"/>
            <a:ext cx="426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/>
              <a:t>(2) </a:t>
            </a:r>
            <a:r>
              <a:rPr lang="en-US" sz="2200" b="1" dirty="0" err="1" smtClean="0"/>
              <a:t>Sila</a:t>
            </a:r>
            <a:r>
              <a:rPr lang="en-US" sz="2200" b="1" dirty="0" smtClean="0"/>
              <a:t> </a:t>
            </a:r>
            <a:r>
              <a:rPr lang="en-US" sz="2200" b="1" dirty="0" err="1"/>
              <a:t>Kemanusiaan</a:t>
            </a:r>
            <a:r>
              <a:rPr lang="en-US" sz="2200" b="1" dirty="0"/>
              <a:t> yang </a:t>
            </a:r>
            <a:r>
              <a:rPr lang="en-US" sz="2200" b="1" dirty="0" err="1"/>
              <a:t>Adil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Beradab</a:t>
            </a:r>
            <a:r>
              <a:rPr lang="en-US" sz="2200" b="1" dirty="0"/>
              <a:t> </a:t>
            </a:r>
            <a:endParaRPr lang="id-ID" sz="2200" dirty="0"/>
          </a:p>
          <a:p>
            <a:r>
              <a:rPr lang="en-US" sz="2200" dirty="0" err="1"/>
              <a:t>Operasional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jaminan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hak-hak</a:t>
            </a:r>
            <a:r>
              <a:rPr lang="en-US" sz="2200" dirty="0"/>
              <a:t> </a:t>
            </a:r>
            <a:r>
              <a:rPr lang="en-US" sz="2200" dirty="0" err="1"/>
              <a:t>asasi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tolak</a:t>
            </a:r>
            <a:r>
              <a:rPr lang="en-US" sz="2200" dirty="0"/>
              <a:t> </a:t>
            </a:r>
            <a:r>
              <a:rPr lang="en-US" sz="2200" dirty="0" err="1"/>
              <a:t>ukur</a:t>
            </a:r>
            <a:r>
              <a:rPr lang="en-US" sz="2200" dirty="0"/>
              <a:t> </a:t>
            </a:r>
            <a:r>
              <a:rPr lang="en-US" sz="2200" dirty="0" err="1"/>
              <a:t>keberadaban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solidaritas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bangsa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warga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.</a:t>
            </a:r>
            <a:endParaRPr lang="id-ID" sz="2200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0713"/>
            <a:ext cx="30670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95300"/>
            <a:ext cx="6452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(3) </a:t>
            </a:r>
            <a:r>
              <a:rPr lang="en-US" sz="2000" b="1" dirty="0" err="1" smtClean="0"/>
              <a:t>Sila</a:t>
            </a:r>
            <a:r>
              <a:rPr lang="en-US" sz="2000" b="1" dirty="0" smtClean="0"/>
              <a:t> </a:t>
            </a:r>
            <a:r>
              <a:rPr lang="en-US" sz="2000" b="1" dirty="0" err="1"/>
              <a:t>Persatuan</a:t>
            </a:r>
            <a:r>
              <a:rPr lang="en-US" sz="2000" b="1" dirty="0"/>
              <a:t> Indonesia </a:t>
            </a:r>
            <a:endParaRPr lang="id-ID" sz="2000" dirty="0"/>
          </a:p>
          <a:p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timbal</a:t>
            </a:r>
            <a:r>
              <a:rPr lang="en-US" sz="2000" dirty="0"/>
              <a:t> </a:t>
            </a:r>
            <a:r>
              <a:rPr lang="en-US" sz="2000" dirty="0" err="1"/>
              <a:t>balik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kesamaan</a:t>
            </a:r>
            <a:r>
              <a:rPr lang="en-US" sz="2000" dirty="0"/>
              <a:t> </a:t>
            </a:r>
            <a:r>
              <a:rPr lang="en-US" sz="2000" dirty="0" err="1"/>
              <a:t>kedudukan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tekad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menjalin</a:t>
            </a:r>
            <a:r>
              <a:rPr lang="en-US" sz="2000" dirty="0"/>
              <a:t> </a:t>
            </a:r>
            <a:r>
              <a:rPr lang="en-US" sz="2000" dirty="0" err="1"/>
              <a:t>kerjasama</a:t>
            </a:r>
            <a:r>
              <a:rPr lang="en-US" sz="2000" dirty="0"/>
              <a:t> yang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martabat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Indonesia.</a:t>
            </a:r>
            <a:endParaRPr lang="id-ID" sz="2000" dirty="0"/>
          </a:p>
        </p:txBody>
      </p:sp>
      <p:sp>
        <p:nvSpPr>
          <p:cNvPr id="3" name="Rectangle 2"/>
          <p:cNvSpPr/>
          <p:nvPr/>
        </p:nvSpPr>
        <p:spPr>
          <a:xfrm>
            <a:off x="152400" y="2342971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(4) </a:t>
            </a:r>
            <a:r>
              <a:rPr lang="en-US" sz="2000" b="1" dirty="0" err="1" smtClean="0"/>
              <a:t>Sila</a:t>
            </a:r>
            <a:r>
              <a:rPr lang="en-US" sz="2000" b="1" dirty="0" smtClean="0"/>
              <a:t> </a:t>
            </a:r>
            <a:r>
              <a:rPr lang="en-US" sz="2000" b="1" dirty="0" err="1"/>
              <a:t>Kerakyatan</a:t>
            </a:r>
            <a:r>
              <a:rPr lang="en-US" sz="2000" b="1" dirty="0"/>
              <a:t> yang </a:t>
            </a:r>
            <a:r>
              <a:rPr lang="en-US" sz="2000" b="1" dirty="0" err="1"/>
              <a:t>Dipimpin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Hikmat</a:t>
            </a:r>
            <a:r>
              <a:rPr lang="en-US" sz="2000" b="1" dirty="0"/>
              <a:t> </a:t>
            </a:r>
            <a:r>
              <a:rPr lang="en-US" sz="2000" b="1" dirty="0" err="1"/>
              <a:t>Kebijaksanaan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Permusyawaratan</a:t>
            </a:r>
            <a:r>
              <a:rPr lang="en-US" sz="2000" b="1" dirty="0"/>
              <a:t> </a:t>
            </a:r>
            <a:r>
              <a:rPr lang="en-US" sz="2000" b="1" dirty="0" err="1"/>
              <a:t>Perwakilan</a:t>
            </a:r>
            <a:r>
              <a:rPr lang="en-US" sz="2000" b="1" dirty="0"/>
              <a:t> </a:t>
            </a:r>
            <a:endParaRPr lang="id-ID" sz="2000" dirty="0"/>
          </a:p>
          <a:p>
            <a:r>
              <a:rPr lang="en-US" sz="2000" dirty="0" err="1"/>
              <a:t>Komitmen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demokrasi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3771900"/>
            <a:ext cx="525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(5) </a:t>
            </a:r>
            <a:r>
              <a:rPr lang="en-US" sz="2000" b="1" dirty="0" err="1" smtClean="0"/>
              <a:t>Sila</a:t>
            </a:r>
            <a:r>
              <a:rPr lang="en-US" sz="2000" b="1" dirty="0" smtClean="0"/>
              <a:t> </a:t>
            </a:r>
            <a:r>
              <a:rPr lang="en-US" sz="2000" b="1" dirty="0" err="1"/>
              <a:t>Keadilan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Rakyat Indonesia </a:t>
            </a:r>
            <a:endParaRPr lang="id-ID" sz="2000" dirty="0"/>
          </a:p>
          <a:p>
            <a:r>
              <a:rPr lang="en-US" sz="2000" dirty="0" err="1"/>
              <a:t>Pengentasan</a:t>
            </a:r>
            <a:r>
              <a:rPr lang="en-US" sz="2000" dirty="0"/>
              <a:t> </a:t>
            </a:r>
            <a:r>
              <a:rPr lang="en-US" sz="2000" dirty="0" err="1"/>
              <a:t>kemiskinan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diskriminasi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minoritas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kelompok-kelompok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r>
              <a:rPr lang="en-US" sz="2000" dirty="0"/>
              <a:t>.</a:t>
            </a:r>
            <a:endParaRPr lang="id-ID" sz="20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93" y="481204"/>
            <a:ext cx="2287671" cy="1524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93" y="2259050"/>
            <a:ext cx="2287671" cy="12842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67" y="3771900"/>
            <a:ext cx="1889439" cy="15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40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</TotalTime>
  <Words>727</Words>
  <Application>Microsoft Macintosh PowerPoint</Application>
  <PresentationFormat>On-screen Show (16:10)</PresentationFormat>
  <Paragraphs>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Fungsi Ideologi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</dc:creator>
  <cp:lastModifiedBy>Macbook Air</cp:lastModifiedBy>
  <cp:revision>28</cp:revision>
  <dcterms:created xsi:type="dcterms:W3CDTF">2019-04-24T04:22:39Z</dcterms:created>
  <dcterms:modified xsi:type="dcterms:W3CDTF">2020-09-11T06:06:08Z</dcterms:modified>
</cp:coreProperties>
</file>