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75E1F"/>
    <a:srgbClr val="B2A82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338" autoAdjust="0"/>
    <p:restoredTop sz="94660"/>
  </p:normalViewPr>
  <p:slideViewPr>
    <p:cSldViewPr snapToGrid="0">
      <p:cViewPr>
        <p:scale>
          <a:sx n="64" d="100"/>
          <a:sy n="64" d="100"/>
        </p:scale>
        <p:origin x="-1008" y="-4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extLst>
      <p:ext uri="{BB962C8B-B14F-4D97-AF65-F5344CB8AC3E}">
        <p14:creationId xmlns:p14="http://schemas.microsoft.com/office/powerpoint/2010/main" xmlns="" val="2817436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06"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1048607"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48608"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09" name="Footer Placeholder 4"/>
          <p:cNvSpPr>
            <a:spLocks noGrp="1"/>
          </p:cNvSpPr>
          <p:nvPr>
            <p:ph type="ftr" sz="quarter" idx="11"/>
          </p:nvPr>
        </p:nvSpPr>
        <p:spPr/>
        <p:txBody>
          <a:bodyPr/>
          <a:lstStyle/>
          <a:p>
            <a:endParaRPr lang="en-US" dirty="0"/>
          </a:p>
        </p:txBody>
      </p:sp>
      <p:sp>
        <p:nvSpPr>
          <p:cNvPr id="1048610"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1048611"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1048726"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1048727"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48728"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729" name="Footer Placeholder 4"/>
          <p:cNvSpPr>
            <a:spLocks noGrp="1"/>
          </p:cNvSpPr>
          <p:nvPr>
            <p:ph type="ftr" sz="quarter" idx="11"/>
          </p:nvPr>
        </p:nvSpPr>
        <p:spPr/>
        <p:txBody>
          <a:bodyPr/>
          <a:lstStyle/>
          <a:p>
            <a:endParaRPr lang="en-US" dirty="0"/>
          </a:p>
        </p:txBody>
      </p:sp>
      <p:sp>
        <p:nvSpPr>
          <p:cNvPr id="1048730"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31"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048670"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1048671"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48672"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73" name="Footer Placeholder 4"/>
          <p:cNvSpPr>
            <a:spLocks noGrp="1"/>
          </p:cNvSpPr>
          <p:nvPr>
            <p:ph type="ftr" sz="quarter" idx="11"/>
          </p:nvPr>
        </p:nvSpPr>
        <p:spPr/>
        <p:txBody>
          <a:bodyPr/>
          <a:lstStyle/>
          <a:p>
            <a:endParaRPr lang="en-US" dirty="0"/>
          </a:p>
        </p:txBody>
      </p:sp>
      <p:sp>
        <p:nvSpPr>
          <p:cNvPr id="1048674"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75"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048676"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048677"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1048663"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104866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104866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66" name="Footer Placeholder 5"/>
          <p:cNvSpPr>
            <a:spLocks noGrp="1"/>
          </p:cNvSpPr>
          <p:nvPr>
            <p:ph type="ftr" sz="quarter" idx="11"/>
          </p:nvPr>
        </p:nvSpPr>
        <p:spPr/>
        <p:txBody>
          <a:bodyPr/>
          <a:lstStyle/>
          <a:p>
            <a:endParaRPr lang="en-US" dirty="0"/>
          </a:p>
        </p:txBody>
      </p:sp>
      <p:sp>
        <p:nvSpPr>
          <p:cNvPr id="1048667"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8"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048678"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048679"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1048680"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1048681"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82" name="Footer Placeholder 5"/>
          <p:cNvSpPr>
            <a:spLocks noGrp="1"/>
          </p:cNvSpPr>
          <p:nvPr>
            <p:ph type="ftr" sz="quarter" idx="11"/>
          </p:nvPr>
        </p:nvSpPr>
        <p:spPr/>
        <p:txBody>
          <a:bodyPr/>
          <a:lstStyle/>
          <a:p>
            <a:endParaRPr lang="en-US" dirty="0"/>
          </a:p>
        </p:txBody>
      </p:sp>
      <p:sp>
        <p:nvSpPr>
          <p:cNvPr id="1048683"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84"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048685"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048686"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1048719"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1048720"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1048721"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1048722"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723" name="Footer Placeholder 5"/>
          <p:cNvSpPr>
            <a:spLocks noGrp="1"/>
          </p:cNvSpPr>
          <p:nvPr>
            <p:ph type="ftr" sz="quarter" idx="11"/>
          </p:nvPr>
        </p:nvSpPr>
        <p:spPr/>
        <p:txBody>
          <a:bodyPr/>
          <a:lstStyle/>
          <a:p>
            <a:endParaRPr lang="en-US" dirty="0"/>
          </a:p>
        </p:txBody>
      </p:sp>
      <p:sp>
        <p:nvSpPr>
          <p:cNvPr id="1048724"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25"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2" name="Title 1"/>
          <p:cNvSpPr>
            <a:spLocks noGrp="1"/>
          </p:cNvSpPr>
          <p:nvPr>
            <p:ph type="title"/>
          </p:nvPr>
        </p:nvSpPr>
        <p:spPr/>
        <p:txBody>
          <a:bodyPr/>
          <a:lstStyle/>
          <a:p>
            <a:r>
              <a:rPr lang="en-US"/>
              <a:t>Click to edit Master title style</a:t>
            </a:r>
            <a:endParaRPr lang="en-US" dirty="0"/>
          </a:p>
        </p:txBody>
      </p:sp>
      <p:sp>
        <p:nvSpPr>
          <p:cNvPr id="104864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44"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45" name="Footer Placeholder 4"/>
          <p:cNvSpPr>
            <a:spLocks noGrp="1"/>
          </p:cNvSpPr>
          <p:nvPr>
            <p:ph type="ftr" sz="quarter" idx="11"/>
          </p:nvPr>
        </p:nvSpPr>
        <p:spPr/>
        <p:txBody>
          <a:bodyPr/>
          <a:lstStyle/>
          <a:p>
            <a:endParaRPr lang="en-US" dirty="0"/>
          </a:p>
        </p:txBody>
      </p:sp>
      <p:sp>
        <p:nvSpPr>
          <p:cNvPr id="104864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47"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7"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1048658"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59"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60" name="Footer Placeholder 4"/>
          <p:cNvSpPr>
            <a:spLocks noGrp="1"/>
          </p:cNvSpPr>
          <p:nvPr>
            <p:ph type="ftr" sz="quarter" idx="11"/>
          </p:nvPr>
        </p:nvSpPr>
        <p:spPr/>
        <p:txBody>
          <a:bodyPr/>
          <a:lstStyle/>
          <a:p>
            <a:endParaRPr lang="en-US" dirty="0"/>
          </a:p>
        </p:txBody>
      </p:sp>
      <p:sp>
        <p:nvSpPr>
          <p:cNvPr id="1048661"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2"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5"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1048616"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17"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18" name="Footer Placeholder 4"/>
          <p:cNvSpPr>
            <a:spLocks noGrp="1"/>
          </p:cNvSpPr>
          <p:nvPr>
            <p:ph type="ftr" sz="quarter" idx="11"/>
          </p:nvPr>
        </p:nvSpPr>
        <p:spPr/>
        <p:txBody>
          <a:bodyPr/>
          <a:lstStyle/>
          <a:p>
            <a:endParaRPr lang="en-US" dirty="0"/>
          </a:p>
        </p:txBody>
      </p:sp>
      <p:sp>
        <p:nvSpPr>
          <p:cNvPr id="104861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20"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87"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1048688"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48689" name="Date Placeholder 3"/>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90" name="Footer Placeholder 4"/>
          <p:cNvSpPr>
            <a:spLocks noGrp="1"/>
          </p:cNvSpPr>
          <p:nvPr>
            <p:ph type="ftr" sz="quarter" idx="11"/>
          </p:nvPr>
        </p:nvSpPr>
        <p:spPr/>
        <p:txBody>
          <a:bodyPr/>
          <a:lstStyle/>
          <a:p>
            <a:endParaRPr lang="en-US" dirty="0"/>
          </a:p>
        </p:txBody>
      </p:sp>
      <p:sp>
        <p:nvSpPr>
          <p:cNvPr id="104869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92"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00" name="Title 7"/>
          <p:cNvSpPr>
            <a:spLocks noGrp="1"/>
          </p:cNvSpPr>
          <p:nvPr>
            <p:ph type="title"/>
          </p:nvPr>
        </p:nvSpPr>
        <p:spPr/>
        <p:txBody>
          <a:bodyPr/>
          <a:lstStyle/>
          <a:p>
            <a:r>
              <a:rPr lang="en-US"/>
              <a:t>Click to edit Master title style</a:t>
            </a:r>
            <a:endParaRPr lang="en-US" dirty="0"/>
          </a:p>
        </p:txBody>
      </p:sp>
      <p:sp>
        <p:nvSpPr>
          <p:cNvPr id="1048701"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02"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03"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704" name="Footer Placeholder 5"/>
          <p:cNvSpPr>
            <a:spLocks noGrp="1"/>
          </p:cNvSpPr>
          <p:nvPr>
            <p:ph type="ftr" sz="quarter" idx="11"/>
          </p:nvPr>
        </p:nvSpPr>
        <p:spPr/>
        <p:txBody>
          <a:bodyPr/>
          <a:lstStyle/>
          <a:p>
            <a:endParaRPr lang="en-US" dirty="0"/>
          </a:p>
        </p:txBody>
      </p:sp>
      <p:sp>
        <p:nvSpPr>
          <p:cNvPr id="1048705"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06"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8" name="Title 9"/>
          <p:cNvSpPr>
            <a:spLocks noGrp="1"/>
          </p:cNvSpPr>
          <p:nvPr>
            <p:ph type="title"/>
          </p:nvPr>
        </p:nvSpPr>
        <p:spPr/>
        <p:txBody>
          <a:bodyPr/>
          <a:lstStyle/>
          <a:p>
            <a:r>
              <a:rPr lang="en-US"/>
              <a:t>Click to edit Master title style</a:t>
            </a:r>
            <a:endParaRPr lang="en-US" dirty="0"/>
          </a:p>
        </p:txBody>
      </p:sp>
      <p:sp>
        <p:nvSpPr>
          <p:cNvPr id="1048649"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50"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51"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52"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53" name="Date Placeholder 6"/>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54" name="Footer Placeholder 7"/>
          <p:cNvSpPr>
            <a:spLocks noGrp="1"/>
          </p:cNvSpPr>
          <p:nvPr>
            <p:ph type="ftr" sz="quarter" idx="11"/>
          </p:nvPr>
        </p:nvSpPr>
        <p:spPr/>
        <p:txBody>
          <a:bodyPr/>
          <a:lstStyle/>
          <a:p>
            <a:endParaRPr lang="en-US" dirty="0"/>
          </a:p>
        </p:txBody>
      </p:sp>
      <p:sp>
        <p:nvSpPr>
          <p:cNvPr id="1048655"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56"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07" name="Title 1"/>
          <p:cNvSpPr>
            <a:spLocks noGrp="1"/>
          </p:cNvSpPr>
          <p:nvPr>
            <p:ph type="title"/>
          </p:nvPr>
        </p:nvSpPr>
        <p:spPr/>
        <p:txBody>
          <a:bodyPr/>
          <a:lstStyle/>
          <a:p>
            <a:r>
              <a:rPr lang="en-US"/>
              <a:t>Click to edit Master title style</a:t>
            </a:r>
            <a:endParaRPr lang="en-US" dirty="0"/>
          </a:p>
        </p:txBody>
      </p:sp>
      <p:sp>
        <p:nvSpPr>
          <p:cNvPr id="1048708" name="Date Placeholder 2"/>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709" name="Footer Placeholder 3"/>
          <p:cNvSpPr>
            <a:spLocks noGrp="1"/>
          </p:cNvSpPr>
          <p:nvPr>
            <p:ph type="ftr" sz="quarter" idx="11"/>
          </p:nvPr>
        </p:nvSpPr>
        <p:spPr/>
        <p:txBody>
          <a:bodyPr/>
          <a:lstStyle/>
          <a:p>
            <a:endParaRPr lang="en-US" dirty="0"/>
          </a:p>
        </p:txBody>
      </p:sp>
      <p:sp>
        <p:nvSpPr>
          <p:cNvPr id="10487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11"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7" name="Date Placeholder 1"/>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38" name="Footer Placeholder 2"/>
          <p:cNvSpPr>
            <a:spLocks noGrp="1"/>
          </p:cNvSpPr>
          <p:nvPr>
            <p:ph type="ftr" sz="quarter" idx="11"/>
          </p:nvPr>
        </p:nvSpPr>
        <p:spPr/>
        <p:txBody>
          <a:bodyPr/>
          <a:lstStyle/>
          <a:p>
            <a:endParaRPr lang="en-US" dirty="0"/>
          </a:p>
        </p:txBody>
      </p:sp>
      <p:sp>
        <p:nvSpPr>
          <p:cNvPr id="104863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40"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93"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1048694"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95"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696"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697" name="Footer Placeholder 5"/>
          <p:cNvSpPr>
            <a:spLocks noGrp="1"/>
          </p:cNvSpPr>
          <p:nvPr>
            <p:ph type="ftr" sz="quarter" idx="11"/>
          </p:nvPr>
        </p:nvSpPr>
        <p:spPr/>
        <p:txBody>
          <a:bodyPr/>
          <a:lstStyle/>
          <a:p>
            <a:endParaRPr lang="en-US" dirty="0"/>
          </a:p>
        </p:txBody>
      </p:sp>
      <p:sp>
        <p:nvSpPr>
          <p:cNvPr id="104869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99"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1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104871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04871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48715" name="Date Placeholder 4"/>
          <p:cNvSpPr>
            <a:spLocks noGrp="1"/>
          </p:cNvSpPr>
          <p:nvPr>
            <p:ph type="dt" sz="half" idx="10"/>
          </p:nvPr>
        </p:nvSpPr>
        <p:spPr/>
        <p:txBody>
          <a:bodyPr/>
          <a:lstStyle/>
          <a:p>
            <a:fld id="{B61BEF0D-F0BB-DE4B-95CE-6DB70DBA9567}" type="datetimeFigureOut">
              <a:rPr lang="en-US" dirty="0"/>
              <a:pPr/>
              <a:t>9/11/2020</a:t>
            </a:fld>
            <a:endParaRPr lang="en-US" dirty="0"/>
          </a:p>
        </p:txBody>
      </p:sp>
      <p:sp>
        <p:nvSpPr>
          <p:cNvPr id="1048716" name="Footer Placeholder 5"/>
          <p:cNvSpPr>
            <a:spLocks noGrp="1"/>
          </p:cNvSpPr>
          <p:nvPr>
            <p:ph type="ftr" sz="quarter" idx="11"/>
          </p:nvPr>
        </p:nvSpPr>
        <p:spPr/>
        <p:txBody>
          <a:bodyPr/>
          <a:lstStyle/>
          <a:p>
            <a:endParaRPr lang="en-US" dirty="0"/>
          </a:p>
        </p:txBody>
      </p:sp>
      <p:sp>
        <p:nvSpPr>
          <p:cNvPr id="1048717"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18"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2" name="Group 22"/>
          <p:cNvGrpSpPr/>
          <p:nvPr/>
        </p:nvGrpSpPr>
        <p:grpSpPr>
          <a:xfrm>
            <a:off x="1" y="228600"/>
            <a:ext cx="2851516" cy="6638628"/>
            <a:chOff x="2487613" y="285750"/>
            <a:chExt cx="2428875" cy="5654676"/>
          </a:xfrm>
          <a:solidFill>
            <a:schemeClr val="accent1">
              <a:lumMod val="75000"/>
              <a:alpha val="40000"/>
            </a:schemeClr>
          </a:solidFill>
        </p:grpSpPr>
        <p:sp>
          <p:nvSpPr>
            <p:cNvPr id="1048576"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048577"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048578"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048579"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048580"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048581"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048582"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048583"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048584"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048585"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048586"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048587"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3" name="Group 9"/>
          <p:cNvGrpSpPr/>
          <p:nvPr/>
        </p:nvGrpSpPr>
        <p:grpSpPr>
          <a:xfrm>
            <a:off x="27221" y="-30"/>
            <a:ext cx="2356674" cy="6853283"/>
            <a:chOff x="6627813" y="195452"/>
            <a:chExt cx="1952625" cy="5678299"/>
          </a:xfrm>
          <a:solidFill>
            <a:schemeClr val="accent1"/>
          </a:solidFill>
        </p:grpSpPr>
        <p:sp>
          <p:nvSpPr>
            <p:cNvPr id="1048588"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048589"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048590"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048591"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048592"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048593"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048594"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048595"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048596"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1048597"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1048598"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1048599"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1048600"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601"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48602"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03"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9/11/2020</a:t>
            </a:fld>
            <a:endParaRPr lang="en-US" dirty="0"/>
          </a:p>
        </p:txBody>
      </p:sp>
      <p:sp>
        <p:nvSpPr>
          <p:cNvPr id="1048604"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1048605"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ctrTitle"/>
          </p:nvPr>
        </p:nvSpPr>
        <p:spPr>
          <a:xfrm>
            <a:off x="1051961" y="0"/>
            <a:ext cx="10896461" cy="1729381"/>
          </a:xfrm>
          <a:solidFill>
            <a:srgbClr val="B2A820"/>
          </a:solidFill>
          <a:ln>
            <a:noFill/>
          </a:ln>
        </p:spPr>
        <p:txBody>
          <a:bodyPr>
            <a:normAutofit fontScale="90000"/>
          </a:bodyPr>
          <a:lstStyle/>
          <a:p>
            <a:pPr algn="ctr"/>
            <a:r>
              <a:rPr lang="id-ID" b="1" dirty="0"/>
              <a:t>PANCASILA SEBAGAI SISTEM </a:t>
            </a:r>
            <a:r>
              <a:rPr lang="id-ID" b="1" dirty="0" smtClean="0"/>
              <a:t>ETIKA</a:t>
            </a:r>
            <a:endParaRPr lang="id-ID" sz="4400" b="1" dirty="0"/>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Picture 10"/>
          <p:cNvPicPr>
            <a:picLocks noChangeAspect="1"/>
          </p:cNvPicPr>
          <p:nvPr/>
        </p:nvPicPr>
        <p:blipFill>
          <a:blip r:embed="rId2"/>
          <a:stretch>
            <a:fillRect/>
          </a:stretch>
        </p:blipFill>
        <p:spPr>
          <a:xfrm>
            <a:off x="0" y="-99172"/>
            <a:ext cx="12192000" cy="15829279"/>
          </a:xfrm>
          <a:prstGeom prst="rect">
            <a:avLst/>
          </a:prstGeom>
        </p:spPr>
      </p:pic>
      <p:sp>
        <p:nvSpPr>
          <p:cNvPr id="1048621" name="Title 1"/>
          <p:cNvSpPr>
            <a:spLocks noGrp="1"/>
          </p:cNvSpPr>
          <p:nvPr>
            <p:ph type="title"/>
          </p:nvPr>
        </p:nvSpPr>
        <p:spPr>
          <a:xfrm>
            <a:off x="914401" y="359417"/>
            <a:ext cx="10590212" cy="1280890"/>
          </a:xfrm>
        </p:spPr>
        <p:txBody>
          <a:bodyPr>
            <a:normAutofit/>
          </a:bodyPr>
          <a:lstStyle/>
          <a:p>
            <a:r>
              <a:rPr lang="id-ID" sz="4000" dirty="0"/>
              <a:t>Pengertian Etika</a:t>
            </a:r>
          </a:p>
        </p:txBody>
      </p:sp>
      <p:sp>
        <p:nvSpPr>
          <p:cNvPr id="1048622" name="Content Placeholder 2"/>
          <p:cNvSpPr>
            <a:spLocks noGrp="1"/>
          </p:cNvSpPr>
          <p:nvPr>
            <p:ph idx="1"/>
          </p:nvPr>
        </p:nvSpPr>
        <p:spPr>
          <a:xfrm>
            <a:off x="409074" y="1203157"/>
            <a:ext cx="10373225" cy="5125453"/>
          </a:xfrm>
        </p:spPr>
        <p:txBody>
          <a:bodyPr>
            <a:normAutofit/>
          </a:bodyPr>
          <a:lstStyle/>
          <a:p>
            <a:r>
              <a:rPr lang="id-ID" sz="2800" dirty="0"/>
              <a:t>Etika berasal dari bahasa yunani, “Ethos” yang artinya tempat tinggal yang biasa, padang rumput, kandang, kebiasaan, adat, watak, perasaan sikap, dan cara berpikir.</a:t>
            </a:r>
          </a:p>
          <a:p>
            <a:r>
              <a:rPr lang="id-ID" sz="2800" dirty="0"/>
              <a:t>Etika dalam arti luas ialah ilmu yang membahas tentang kriteria baik dan buruk.</a:t>
            </a:r>
            <a:endParaRPr lang="en-US" sz="2800" dirty="0"/>
          </a:p>
          <a:p>
            <a:r>
              <a:rPr lang="en-US" sz="2800" dirty="0" err="1"/>
              <a:t>Etika</a:t>
            </a:r>
            <a:r>
              <a:rPr lang="en-US" sz="2800" dirty="0"/>
              <a:t> pada </a:t>
            </a:r>
            <a:r>
              <a:rPr lang="en-US" sz="2800" dirty="0" err="1"/>
              <a:t>umumnya</a:t>
            </a:r>
            <a:r>
              <a:rPr lang="en-US" sz="2800" dirty="0"/>
              <a:t> </a:t>
            </a:r>
            <a:r>
              <a:rPr lang="en-US" sz="2800" dirty="0" err="1"/>
              <a:t>dimengerti</a:t>
            </a:r>
            <a:r>
              <a:rPr lang="en-US" sz="2800" dirty="0"/>
              <a:t> </a:t>
            </a:r>
            <a:r>
              <a:rPr lang="en-US" sz="2800" dirty="0" err="1"/>
              <a:t>sebagai</a:t>
            </a:r>
            <a:r>
              <a:rPr lang="en-US" sz="2800" dirty="0"/>
              <a:t> </a:t>
            </a:r>
            <a:r>
              <a:rPr lang="en-US" sz="2800" dirty="0" err="1"/>
              <a:t>pemikiran</a:t>
            </a:r>
            <a:r>
              <a:rPr lang="en-US" sz="2800" dirty="0"/>
              <a:t> </a:t>
            </a:r>
            <a:r>
              <a:rPr lang="en-US" sz="2800" dirty="0" err="1"/>
              <a:t>filosofis</a:t>
            </a:r>
            <a:r>
              <a:rPr lang="en-US" sz="2800" dirty="0"/>
              <a:t> </a:t>
            </a:r>
            <a:r>
              <a:rPr lang="en-US" sz="2800" dirty="0" err="1"/>
              <a:t>mengenai</a:t>
            </a:r>
            <a:r>
              <a:rPr lang="en-US" sz="2800" dirty="0"/>
              <a:t> </a:t>
            </a:r>
            <a:r>
              <a:rPr lang="en-US" sz="2800" dirty="0" err="1"/>
              <a:t>segala</a:t>
            </a:r>
            <a:r>
              <a:rPr lang="en-US" sz="2800" dirty="0"/>
              <a:t> </a:t>
            </a:r>
            <a:r>
              <a:rPr lang="en-US" sz="2800" dirty="0" err="1"/>
              <a:t>sesuatu</a:t>
            </a:r>
            <a:r>
              <a:rPr lang="en-US" sz="2800" dirty="0"/>
              <a:t> yang </a:t>
            </a:r>
            <a:r>
              <a:rPr lang="en-US" sz="2800" dirty="0" err="1"/>
              <a:t>dianggap</a:t>
            </a:r>
            <a:r>
              <a:rPr lang="en-US" sz="2800" dirty="0"/>
              <a:t> </a:t>
            </a:r>
            <a:r>
              <a:rPr lang="en-US" sz="2800" dirty="0" err="1"/>
              <a:t>baik</a:t>
            </a:r>
            <a:r>
              <a:rPr lang="en-US" sz="2800" dirty="0"/>
              <a:t> </a:t>
            </a:r>
            <a:r>
              <a:rPr lang="en-US" sz="2800" dirty="0" err="1"/>
              <a:t>atau</a:t>
            </a:r>
            <a:r>
              <a:rPr lang="en-US" sz="2800" dirty="0"/>
              <a:t> </a:t>
            </a:r>
            <a:r>
              <a:rPr lang="en-US" sz="2800" dirty="0" err="1"/>
              <a:t>buruk</a:t>
            </a:r>
            <a:r>
              <a:rPr lang="en-US" sz="2800" dirty="0"/>
              <a:t> </a:t>
            </a:r>
            <a:r>
              <a:rPr lang="en-US" sz="2800" dirty="0" err="1"/>
              <a:t>dalam</a:t>
            </a:r>
            <a:r>
              <a:rPr lang="en-US" sz="2800" dirty="0"/>
              <a:t> </a:t>
            </a:r>
            <a:r>
              <a:rPr lang="en-US" sz="2800" dirty="0" err="1"/>
              <a:t>perilaku</a:t>
            </a:r>
            <a:r>
              <a:rPr lang="en-US" sz="2800" dirty="0"/>
              <a:t> </a:t>
            </a:r>
            <a:r>
              <a:rPr lang="en-US" sz="2800" dirty="0" err="1"/>
              <a:t>manusia</a:t>
            </a:r>
            <a:r>
              <a:rPr lang="en-US" sz="2800" dirty="0"/>
              <a:t>. </a:t>
            </a:r>
            <a:r>
              <a:rPr lang="en-US" sz="2800" dirty="0" err="1"/>
              <a:t>Keseluruhan</a:t>
            </a:r>
            <a:r>
              <a:rPr lang="en-US" sz="2800" dirty="0"/>
              <a:t> </a:t>
            </a:r>
            <a:r>
              <a:rPr lang="en-US" sz="2800" dirty="0" err="1"/>
              <a:t>perilaku</a:t>
            </a:r>
            <a:r>
              <a:rPr lang="en-US" sz="2800" dirty="0"/>
              <a:t> </a:t>
            </a:r>
            <a:r>
              <a:rPr lang="en-US" sz="2800" dirty="0" err="1"/>
              <a:t>manusia</a:t>
            </a:r>
            <a:r>
              <a:rPr lang="en-US" sz="2800" dirty="0"/>
              <a:t> </a:t>
            </a:r>
            <a:r>
              <a:rPr lang="en-US" sz="2800" dirty="0" err="1"/>
              <a:t>dengan</a:t>
            </a:r>
            <a:r>
              <a:rPr lang="en-US" sz="2800" dirty="0"/>
              <a:t> </a:t>
            </a:r>
            <a:r>
              <a:rPr lang="en-US" sz="2800" dirty="0" err="1"/>
              <a:t>norma</a:t>
            </a:r>
            <a:r>
              <a:rPr lang="en-US" sz="2800" dirty="0"/>
              <a:t> dan </a:t>
            </a:r>
            <a:r>
              <a:rPr lang="en-US" sz="2800" dirty="0" err="1"/>
              <a:t>prinsip-prinsip</a:t>
            </a:r>
            <a:r>
              <a:rPr lang="en-US" sz="2800" dirty="0"/>
              <a:t> yang </a:t>
            </a:r>
            <a:r>
              <a:rPr lang="en-US" sz="2800" dirty="0" err="1"/>
              <a:t>mengaturnya</a:t>
            </a:r>
            <a:r>
              <a:rPr lang="en-US" sz="2800" dirty="0"/>
              <a:t> </a:t>
            </a:r>
            <a:r>
              <a:rPr lang="en-US" sz="2800" dirty="0" err="1"/>
              <a:t>itu</a:t>
            </a:r>
            <a:r>
              <a:rPr lang="en-US" sz="2800" dirty="0"/>
              <a:t> </a:t>
            </a:r>
            <a:r>
              <a:rPr lang="en-US" sz="2800" dirty="0" err="1"/>
              <a:t>kerap</a:t>
            </a:r>
            <a:r>
              <a:rPr lang="en-US" sz="2800" dirty="0"/>
              <a:t> kali </a:t>
            </a:r>
            <a:r>
              <a:rPr lang="en-US" sz="2800" dirty="0" err="1"/>
              <a:t>disebut</a:t>
            </a:r>
            <a:r>
              <a:rPr lang="en-US" sz="2800" dirty="0"/>
              <a:t> </a:t>
            </a:r>
            <a:r>
              <a:rPr lang="en-US" sz="2800" dirty="0" err="1"/>
              <a:t>moralitas</a:t>
            </a:r>
            <a:r>
              <a:rPr lang="en-US" sz="2800" dirty="0"/>
              <a:t> </a:t>
            </a:r>
            <a:r>
              <a:rPr lang="en-US" sz="2800" dirty="0" err="1"/>
              <a:t>atau</a:t>
            </a:r>
            <a:r>
              <a:rPr lang="en-US" sz="2800" dirty="0"/>
              <a:t> </a:t>
            </a:r>
            <a:r>
              <a:rPr lang="en-US" sz="2800" dirty="0" err="1"/>
              <a:t>etika</a:t>
            </a:r>
            <a:r>
              <a:rPr lang="en-US" sz="2800" dirty="0"/>
              <a:t>.</a:t>
            </a:r>
            <a:endParaRPr lang="id-ID" sz="2800"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Picture 4"/>
          <p:cNvPicPr>
            <a:picLocks noChangeAspect="1"/>
          </p:cNvPicPr>
          <p:nvPr/>
        </p:nvPicPr>
        <p:blipFill>
          <a:blip r:embed="rId2"/>
          <a:stretch>
            <a:fillRect/>
          </a:stretch>
        </p:blipFill>
        <p:spPr>
          <a:xfrm>
            <a:off x="-1492494" y="0"/>
            <a:ext cx="13684494" cy="7897985"/>
          </a:xfrm>
          <a:prstGeom prst="rect">
            <a:avLst/>
          </a:prstGeom>
        </p:spPr>
      </p:pic>
      <p:sp>
        <p:nvSpPr>
          <p:cNvPr id="1048623" name="Title 1"/>
          <p:cNvSpPr>
            <a:spLocks noGrp="1"/>
          </p:cNvSpPr>
          <p:nvPr>
            <p:ph type="title"/>
          </p:nvPr>
        </p:nvSpPr>
        <p:spPr>
          <a:xfrm>
            <a:off x="-914399" y="239102"/>
            <a:ext cx="12419012" cy="843743"/>
          </a:xfrm>
        </p:spPr>
        <p:txBody>
          <a:bodyPr/>
          <a:lstStyle/>
          <a:p>
            <a:pPr algn="ctr"/>
            <a:r>
              <a:rPr lang="id-ID" dirty="0"/>
              <a:t>Aliran-aliran Etika</a:t>
            </a:r>
          </a:p>
        </p:txBody>
      </p:sp>
      <p:sp>
        <p:nvSpPr>
          <p:cNvPr id="1048624" name="Content Placeholder 2"/>
          <p:cNvSpPr>
            <a:spLocks noGrp="1"/>
          </p:cNvSpPr>
          <p:nvPr>
            <p:ph idx="1"/>
          </p:nvPr>
        </p:nvSpPr>
        <p:spPr>
          <a:xfrm>
            <a:off x="288752" y="914402"/>
            <a:ext cx="11191373" cy="4708064"/>
          </a:xfrm>
        </p:spPr>
        <p:txBody>
          <a:bodyPr>
            <a:noAutofit/>
          </a:bodyPr>
          <a:lstStyle/>
          <a:p>
            <a:pPr marL="0" indent="0">
              <a:buNone/>
            </a:pPr>
            <a:r>
              <a:rPr lang="id-ID" sz="2400" dirty="0"/>
              <a:t>Ada beberapa aliran etika yang dikenal dalam bidang filsafat, meliputi etika keutamaan, telelogis, deontologis. Etika keutamaan atau etika kebajikan adalah teori yang mempelajari keutamaan (virtue), artinya mempelajari tentang perbuatan manusia itu baik atau buruk.</a:t>
            </a:r>
          </a:p>
          <a:p>
            <a:r>
              <a:rPr lang="id-ID" sz="2400" dirty="0"/>
              <a:t>Etika keutamaan ialah baik hati, belas kasih, terus terang, bersahabat, murah hati, percaya diri, berani, santun, jujur, mandiri, bijaksana peduli, dan toleran.</a:t>
            </a:r>
          </a:p>
          <a:p>
            <a:r>
              <a:rPr lang="id-ID" sz="2400" dirty="0"/>
              <a:t>Etika telelogis adalah teori yang menyatakan bahwa hasil dari tindakan moral menentukan nilai tindakan atau kebenaran dan dilawankan dengan kewajiban. </a:t>
            </a:r>
          </a:p>
          <a:p>
            <a:r>
              <a:rPr lang="id-ID" sz="2400" dirty="0"/>
              <a:t>Etika  deontologis adalah teori etis yang bersangkutan dengan kewajiban moral, sebagai hal yang benar dan bukannya membicarakan tujuan atau akibat</a:t>
            </a:r>
            <a:r>
              <a:rPr lang="id-ID" sz="2400" dirty="0" smtClean="0"/>
              <a:t>.</a:t>
            </a:r>
            <a:endParaRPr lang="id-ID" sz="2400" dirty="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5" name="Picture 4"/>
          <p:cNvPicPr>
            <a:picLocks noChangeAspect="1"/>
          </p:cNvPicPr>
          <p:nvPr/>
        </p:nvPicPr>
        <p:blipFill>
          <a:blip r:embed="rId2"/>
          <a:stretch>
            <a:fillRect/>
          </a:stretch>
        </p:blipFill>
        <p:spPr>
          <a:xfrm>
            <a:off x="-1492494" y="0"/>
            <a:ext cx="13684494" cy="7897985"/>
          </a:xfrm>
          <a:prstGeom prst="rect">
            <a:avLst/>
          </a:prstGeom>
        </p:spPr>
      </p:pic>
      <p:sp>
        <p:nvSpPr>
          <p:cNvPr id="1048625" name="Title 1"/>
          <p:cNvSpPr>
            <a:spLocks noGrp="1"/>
          </p:cNvSpPr>
          <p:nvPr>
            <p:ph type="title"/>
          </p:nvPr>
        </p:nvSpPr>
        <p:spPr>
          <a:xfrm>
            <a:off x="936040" y="215036"/>
            <a:ext cx="10493959" cy="795616"/>
          </a:xfrm>
        </p:spPr>
        <p:txBody>
          <a:bodyPr/>
          <a:lstStyle/>
          <a:p>
            <a:pPr algn="ctr"/>
            <a:r>
              <a:rPr lang="id-ID" dirty="0"/>
              <a:t>Etika </a:t>
            </a:r>
            <a:r>
              <a:rPr lang="id-ID" dirty="0" smtClean="0"/>
              <a:t>Pancasila </a:t>
            </a:r>
            <a:endParaRPr lang="id-ID" dirty="0"/>
          </a:p>
        </p:txBody>
      </p:sp>
      <p:sp>
        <p:nvSpPr>
          <p:cNvPr id="1048626" name="Content Placeholder 2"/>
          <p:cNvSpPr>
            <a:spLocks noGrp="1"/>
          </p:cNvSpPr>
          <p:nvPr>
            <p:ph idx="1"/>
          </p:nvPr>
        </p:nvSpPr>
        <p:spPr>
          <a:xfrm>
            <a:off x="0" y="866273"/>
            <a:ext cx="10782300" cy="5269831"/>
          </a:xfrm>
        </p:spPr>
        <p:txBody>
          <a:bodyPr>
            <a:normAutofit fontScale="96389"/>
          </a:bodyPr>
          <a:lstStyle/>
          <a:p>
            <a:pPr marL="0" indent="0">
              <a:buNone/>
            </a:pPr>
            <a:r>
              <a:rPr lang="id-ID" dirty="0"/>
              <a:t>Etika pancasila adalah cabang filsafat yang dijabarkan dari sila-sila pancasila untuk </a:t>
            </a:r>
            <a:r>
              <a:rPr lang="id-ID" dirty="0" smtClean="0"/>
              <a:t>m</a:t>
            </a:r>
            <a:r>
              <a:rPr lang="en-US" dirty="0" smtClean="0"/>
              <a:t>e</a:t>
            </a:r>
            <a:r>
              <a:rPr lang="id-ID" dirty="0" smtClean="0"/>
              <a:t>ngatur </a:t>
            </a:r>
            <a:r>
              <a:rPr lang="id-ID" dirty="0"/>
              <a:t>prilaku </a:t>
            </a:r>
            <a:r>
              <a:rPr lang="id-ID" dirty="0" smtClean="0"/>
              <a:t>kehidupa</a:t>
            </a:r>
            <a:r>
              <a:rPr lang="en-US" dirty="0" smtClean="0"/>
              <a:t>n</a:t>
            </a:r>
            <a:r>
              <a:rPr lang="id-ID" dirty="0" smtClean="0"/>
              <a:t> </a:t>
            </a:r>
            <a:r>
              <a:rPr lang="id-ID" dirty="0"/>
              <a:t>bermasyarakat, berbangsa, dan bernegara di indonesia.</a:t>
            </a:r>
          </a:p>
          <a:p>
            <a:pPr marL="0" indent="0">
              <a:buNone/>
            </a:pPr>
            <a:r>
              <a:rPr lang="id-ID" dirty="0"/>
              <a:t>Oleh karena itu, dalam etika pancasila terkandung nilai-nilai ketuhanan, kemanusiaan, persatuan, kerakyatan, dan keadilan</a:t>
            </a:r>
          </a:p>
          <a:p>
            <a:r>
              <a:rPr lang="id-ID" dirty="0"/>
              <a:t>Sila ketuhanan mengandung dimensi moral berupa nilai spiritualitas yang mendekatkan diri kepada sang pencipta.</a:t>
            </a:r>
          </a:p>
          <a:p>
            <a:r>
              <a:rPr lang="id-ID" dirty="0"/>
              <a:t>Sila kemanusiaan mengandung dimensi humanus, artinya menjadikan manusia lebih manusiawi yaitu upaya meningkatkan kualitas kemanusiaan dalam pergaulan antar sesama.</a:t>
            </a:r>
          </a:p>
          <a:p>
            <a:r>
              <a:rPr lang="id-ID" dirty="0"/>
              <a:t>Sila persatuan mengandung dimensi nilai solidaritas, rasa kebersamaan, cintah tanah air.</a:t>
            </a:r>
          </a:p>
          <a:p>
            <a:r>
              <a:rPr lang="id-ID" dirty="0"/>
              <a:t>Sila kerakyatan mengandung nilai berupa sikap menghargai orang lain, mau mendengar pendapat orang lain.</a:t>
            </a:r>
          </a:p>
          <a:p>
            <a:r>
              <a:rPr lang="id-ID" dirty="0"/>
              <a:t>Sila keadilan mengandung dimensi nilai mau peduli atas nasib orang lain, kesediaan membantu kesulitan orang lain.</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6" name="Picture 4"/>
          <p:cNvPicPr>
            <a:picLocks noChangeAspect="1"/>
          </p:cNvPicPr>
          <p:nvPr/>
        </p:nvPicPr>
        <p:blipFill>
          <a:blip r:embed="rId2"/>
          <a:stretch>
            <a:fillRect/>
          </a:stretch>
        </p:blipFill>
        <p:spPr>
          <a:xfrm>
            <a:off x="-1492494" y="14990"/>
            <a:ext cx="13684494" cy="7897985"/>
          </a:xfrm>
          <a:prstGeom prst="rect">
            <a:avLst/>
          </a:prstGeom>
        </p:spPr>
      </p:pic>
      <p:sp>
        <p:nvSpPr>
          <p:cNvPr id="1048627" name="Title 1"/>
          <p:cNvSpPr>
            <a:spLocks noGrp="1"/>
          </p:cNvSpPr>
          <p:nvPr>
            <p:ph type="title"/>
          </p:nvPr>
        </p:nvSpPr>
        <p:spPr>
          <a:xfrm>
            <a:off x="-633137" y="239842"/>
            <a:ext cx="12246141" cy="1280890"/>
          </a:xfrm>
        </p:spPr>
        <p:txBody>
          <a:bodyPr/>
          <a:lstStyle/>
          <a:p>
            <a:pPr algn="ctr"/>
            <a:r>
              <a:rPr lang="id-ID" dirty="0"/>
              <a:t>Alasan Diperlukannya Pancasila Sebagai Sistem Etika</a:t>
            </a:r>
          </a:p>
        </p:txBody>
      </p:sp>
      <p:sp>
        <p:nvSpPr>
          <p:cNvPr id="1048628" name="Content Placeholder 2"/>
          <p:cNvSpPr>
            <a:spLocks noGrp="1"/>
          </p:cNvSpPr>
          <p:nvPr>
            <p:ph idx="1"/>
          </p:nvPr>
        </p:nvSpPr>
        <p:spPr>
          <a:xfrm>
            <a:off x="0" y="958582"/>
            <a:ext cx="10782299" cy="5606716"/>
          </a:xfrm>
        </p:spPr>
        <p:txBody>
          <a:bodyPr>
            <a:normAutofit fontScale="94444"/>
          </a:bodyPr>
          <a:lstStyle/>
          <a:p>
            <a:r>
              <a:rPr lang="id-ID" dirty="0"/>
              <a:t>Pertama, dekadensi moral yang melanda kehidupan masyarakat, terutama generasi muda sehingga membahayakan kelangsungan hidup bernegara. Contohnya penyalahgunaan narkoba, kebebasan tanpa batas, rendahnya rasa hormat kepada orangtua, menipisnya rasa kejujuran, tawuran antar pelajar.</a:t>
            </a:r>
          </a:p>
          <a:p>
            <a:r>
              <a:rPr lang="id-ID" dirty="0"/>
              <a:t>Kedua, korupsi akan merajalela karena para penyelenggara negara tidak memiliki rambu-rambu normatif dalam menjalankan tugasnya. </a:t>
            </a:r>
          </a:p>
          <a:p>
            <a:r>
              <a:rPr lang="id-ID" dirty="0"/>
              <a:t>Ketiga, kurangnya rasa perlu berkontribusi dalam pembangunan melalui pembayaran pajak. Hal tersebut terlihat dari kepatuhan pajak yang masih rendah padahal peranan pajak dari tahun ke tahun semakin meningkat dalam membiayai APBN.</a:t>
            </a:r>
          </a:p>
          <a:p>
            <a:r>
              <a:rPr lang="id-ID" dirty="0"/>
              <a:t>Keempat, pelanggaran hak-hak asasi manusia dalam kehidupan bernegara di indonesia ditandai dengan melemahnya penghargaan seseorang terhadap hak pihak lain. Contohnya seperti penganiayaan terhadap pembantu rumah tangga, penelantaran anak-anak yatim oleh pihak-pihak yang seharusnya melindungi, kekerasan dalam rumah tangga, dll.</a:t>
            </a:r>
          </a:p>
          <a:p>
            <a:r>
              <a:rPr lang="id-ID" dirty="0"/>
              <a:t>Kelima kerusakan lingkungan yang berdampak terhadap berbagai aspek kehidupan manusia seperti  kesehatan, kelancaran penerbangan, nasib generasi yang akan datang, global warming, perubahan cuaca, dll. Contoh yang paling jelas adalah pembakaran hutan di riau sehingga menimbulkan kabut asap. </a:t>
            </a: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Picture 4"/>
          <p:cNvPicPr>
            <a:picLocks noChangeAspect="1"/>
          </p:cNvPicPr>
          <p:nvPr/>
        </p:nvPicPr>
        <p:blipFill>
          <a:blip r:embed="rId2"/>
          <a:stretch>
            <a:fillRect/>
          </a:stretch>
        </p:blipFill>
        <p:spPr>
          <a:xfrm>
            <a:off x="-1492494" y="0"/>
            <a:ext cx="13684494" cy="7897985"/>
          </a:xfrm>
          <a:prstGeom prst="rect">
            <a:avLst/>
          </a:prstGeom>
        </p:spPr>
      </p:pic>
      <p:sp>
        <p:nvSpPr>
          <p:cNvPr id="1048629" name="Title 1"/>
          <p:cNvSpPr>
            <a:spLocks noGrp="1"/>
          </p:cNvSpPr>
          <p:nvPr>
            <p:ph type="title"/>
          </p:nvPr>
        </p:nvSpPr>
        <p:spPr>
          <a:xfrm>
            <a:off x="433137" y="0"/>
            <a:ext cx="11071475" cy="1106905"/>
          </a:xfrm>
        </p:spPr>
        <p:txBody>
          <a:bodyPr>
            <a:noAutofit/>
          </a:bodyPr>
          <a:lstStyle/>
          <a:p>
            <a:pPr algn="ctr"/>
            <a:r>
              <a:rPr lang="id-ID" sz="2800" dirty="0"/>
              <a:t>Menggali Sumber Historis, Sosiologis, Politis tentang Pancasila sebagai Sistem Etika </a:t>
            </a:r>
            <a:br>
              <a:rPr lang="id-ID" sz="2800" dirty="0"/>
            </a:br>
            <a:endParaRPr lang="id-ID" sz="2800" dirty="0"/>
          </a:p>
        </p:txBody>
      </p:sp>
      <p:sp>
        <p:nvSpPr>
          <p:cNvPr id="1048630" name="Content Placeholder 2"/>
          <p:cNvSpPr>
            <a:spLocks noGrp="1"/>
          </p:cNvSpPr>
          <p:nvPr>
            <p:ph idx="1"/>
          </p:nvPr>
        </p:nvSpPr>
        <p:spPr>
          <a:xfrm>
            <a:off x="0" y="914400"/>
            <a:ext cx="11504612" cy="5359400"/>
          </a:xfrm>
        </p:spPr>
        <p:txBody>
          <a:bodyPr>
            <a:normAutofit fontScale="94444"/>
          </a:bodyPr>
          <a:lstStyle/>
          <a:p>
            <a:pPr marL="0" indent="0">
              <a:buNone/>
            </a:pPr>
            <a:r>
              <a:rPr lang="id-ID" sz="2400" dirty="0"/>
              <a:t>Sumber Historis</a:t>
            </a:r>
          </a:p>
          <a:p>
            <a:r>
              <a:rPr lang="id-ID" dirty="0"/>
              <a:t>Pada zaman Orde Lama, Pancasila sebagai sistem etika masih berbentuk sebagai </a:t>
            </a:r>
            <a:r>
              <a:rPr lang="id-ID" i="1" dirty="0"/>
              <a:t>Philosofische Grondslag</a:t>
            </a:r>
            <a:r>
              <a:rPr lang="id-ID" dirty="0"/>
              <a:t> atau </a:t>
            </a:r>
            <a:r>
              <a:rPr lang="id-ID" i="1" dirty="0"/>
              <a:t>Weltanschauung</a:t>
            </a:r>
            <a:r>
              <a:rPr lang="id-ID" dirty="0"/>
              <a:t>. Artinya, nilai-nilai Pancasila belum ditegaskan ke dalam sistem etika, tetapi nilai-nilai moral telah terdapat pandangan hidup masyarakat. Masyarakat dalam masa orde lama telah mengenal nilai-nilai kemandirian bangsa yang oleh Presiden Soekarno disebut dengan istilah berdikari (berdiri di atas kaki sendiri). </a:t>
            </a:r>
          </a:p>
          <a:p>
            <a:r>
              <a:rPr lang="id-ID" dirty="0"/>
              <a:t>Pada zaman Orde Baru, Pancasila sebagai sistem etika disosialisasikan melalui penataran P-4 dan diinstitusionalkan dalam wadah BP-7. Ada banyak butir Pancasila yang dijabarkan dari kelima sila Pancasila sebagai hasil temuan dari para peneliti BP-7.</a:t>
            </a:r>
          </a:p>
          <a:p>
            <a:r>
              <a:rPr lang="id-ID" dirty="0"/>
              <a:t>Pada era reformasi, Pancasila sebagai sistem etika tenggelam dalam hirukpikuk perebutan kekuasaan yang menjurus kepada pelanggaraan etika politik. Salah satu bentuk pelanggaran etika politik adalah </a:t>
            </a:r>
            <a:r>
              <a:rPr lang="id-ID" i="1" dirty="0"/>
              <a:t>abuse of power</a:t>
            </a:r>
            <a:r>
              <a:rPr lang="id-ID" dirty="0"/>
              <a:t>, baik oleh penyelenggara negara di legislatif, eksekutif, maupun yudikatif. Penyalahgunaan kekuasaan atau kewenangan inilah yang menciptakan korupsi di berbagai kalangan penyelenggara negara. </a:t>
            </a:r>
          </a:p>
        </p:txBody>
      </p:sp>
    </p:spTree>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697</Words>
  <Application>Microsoft Macintosh PowerPoint</Application>
  <PresentationFormat>Custom</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Wisp</vt:lpstr>
      <vt:lpstr>PANCASILA SEBAGAI SISTEM ETIKA</vt:lpstr>
      <vt:lpstr>Pengertian Etika</vt:lpstr>
      <vt:lpstr>Aliran-aliran Etika</vt:lpstr>
      <vt:lpstr>Etika Pancasila </vt:lpstr>
      <vt:lpstr>Alasan Diperlukannya Pancasila Sebagai Sistem Etika</vt:lpstr>
      <vt:lpstr>Menggali Sumber Historis, Sosiologis, Politis tentang Pancasila sebagai Sistem Etika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PANCASILA SEBAGAI SISTEM ETIKA</dc:title>
  <dc:creator>Inas</dc:creator>
  <cp:lastModifiedBy>acer</cp:lastModifiedBy>
  <cp:revision>4</cp:revision>
  <dcterms:created xsi:type="dcterms:W3CDTF">2019-05-17T01:01:04Z</dcterms:created>
  <dcterms:modified xsi:type="dcterms:W3CDTF">2020-09-11T07:41:21Z</dcterms:modified>
</cp:coreProperties>
</file>